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6" r:id="rId2"/>
    <p:sldId id="257" r:id="rId3"/>
    <p:sldId id="258" r:id="rId4"/>
    <p:sldId id="259" r:id="rId5"/>
    <p:sldId id="261" r:id="rId6"/>
    <p:sldId id="263" r:id="rId7"/>
    <p:sldId id="265" r:id="rId8"/>
    <p:sldId id="267" r:id="rId9"/>
    <p:sldId id="269" r:id="rId10"/>
    <p:sldId id="271" r:id="rId11"/>
    <p:sldId id="294" r:id="rId12"/>
    <p:sldId id="273" r:id="rId13"/>
    <p:sldId id="274" r:id="rId14"/>
    <p:sldId id="275" r:id="rId15"/>
    <p:sldId id="276" r:id="rId16"/>
    <p:sldId id="277" r:id="rId17"/>
    <p:sldId id="279" r:id="rId18"/>
    <p:sldId id="296" r:id="rId19"/>
    <p:sldId id="281" r:id="rId20"/>
    <p:sldId id="295" r:id="rId21"/>
    <p:sldId id="283" r:id="rId22"/>
    <p:sldId id="284" r:id="rId23"/>
    <p:sldId id="285" r:id="rId24"/>
    <p:sldId id="286" r:id="rId25"/>
    <p:sldId id="288" r:id="rId26"/>
    <p:sldId id="289" r:id="rId27"/>
    <p:sldId id="290" r:id="rId28"/>
    <p:sldId id="297" r:id="rId29"/>
    <p:sldId id="291" r:id="rId30"/>
    <p:sldId id="292" r:id="rId31"/>
    <p:sldId id="293" r:id="rId32"/>
  </p:sldIdLst>
  <p:sldSz cx="9144000" cy="6858000" type="screen4x3"/>
  <p:notesSz cx="7010400" cy="9296400"/>
  <p:embeddedFontLst>
    <p:embeddedFont>
      <p:font typeface="Arial Narrow" panose="020B0606020202030204" pitchFamily="34" charset="0"/>
      <p:regular r:id="rId34"/>
      <p:bold r:id="rId35"/>
      <p:italic r:id="rId36"/>
      <p:boldItalic r:id="rId37"/>
    </p:embeddedFont>
    <p:embeddedFont>
      <p:font typeface="Arimo" panose="020B0604020202020204" pitchFamily="34" charset="0"/>
      <p:regular r:id="rId38"/>
      <p:bold r:id="rId39"/>
      <p:italic r:id="rId40"/>
      <p:boldItalic r:id="rId41"/>
    </p:embeddedFont>
    <p:embeddedFont>
      <p:font typeface="Arimo Bold" panose="020B0704020202020204" pitchFamily="34" charset="0"/>
      <p:bold r:id="rId42"/>
    </p:embeddedFont>
    <p:embeddedFont>
      <p:font typeface="Gill Sans MT" panose="020B0502020104020203" pitchFamily="34" charset="0"/>
      <p:regular r:id="rId43"/>
      <p:bold r:id="rId44"/>
      <p:italic r:id="rId45"/>
      <p:boldItalic r:id="rId46"/>
    </p:embeddedFont>
  </p:embeddedFontLst>
  <p:defaultTextStyle>
    <a:defPPr>
      <a:defRPr kern="0"/>
    </a:defPPr>
  </p:defaultTextStyle>
  <p:extLst>
    <p:ext uri="{EFAFB233-063F-42B5-8137-9DF3F51BA10A}">
      <p15:sldGuideLst xmlns:p15="http://schemas.microsoft.com/office/powerpoint/2012/main">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C00"/>
    <a:srgbClr val="2A5A8E"/>
    <a:srgbClr val="9B51E0"/>
    <a:srgbClr val="2D3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95076-DB92-4ABA-B649-C37E6C1CF661}" v="3" dt="2025-03-24T15:38:01.7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06" y="102"/>
      </p:cViewPr>
      <p:guideLst>
        <p:guide orient="horz" pos="1964"/>
        <p:guide pos="25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ess, Aiden" userId="f573e9ff-3286-4aec-b541-e9ec4bb25a6b" providerId="ADAL" clId="{8BC8FA28-5209-4333-9C22-A0BD2B480497}"/>
    <pc:docChg chg="undo redo custSel modSld">
      <pc:chgData name="Burgess, Aiden" userId="f573e9ff-3286-4aec-b541-e9ec4bb25a6b" providerId="ADAL" clId="{8BC8FA28-5209-4333-9C22-A0BD2B480497}" dt="2025-02-26T19:38:10.288" v="626" actId="14100"/>
      <pc:docMkLst>
        <pc:docMk/>
      </pc:docMkLst>
      <pc:sldChg chg="addSp delSp modSp mod">
        <pc:chgData name="Burgess, Aiden" userId="f573e9ff-3286-4aec-b541-e9ec4bb25a6b" providerId="ADAL" clId="{8BC8FA28-5209-4333-9C22-A0BD2B480497}" dt="2025-02-26T17:57:35.015" v="43"/>
        <pc:sldMkLst>
          <pc:docMk/>
          <pc:sldMk cId="0" sldId="257"/>
        </pc:sldMkLst>
        <pc:spChg chg="add mod">
          <ac:chgData name="Burgess, Aiden" userId="f573e9ff-3286-4aec-b541-e9ec4bb25a6b" providerId="ADAL" clId="{8BC8FA28-5209-4333-9C22-A0BD2B480497}" dt="2025-02-26T17:57:35.015" v="43"/>
          <ac:spMkLst>
            <pc:docMk/>
            <pc:sldMk cId="0" sldId="257"/>
            <ac:spMk id="4" creationId="{BC825322-04C5-AE16-177C-59E9BE341E5D}"/>
          </ac:spMkLst>
        </pc:spChg>
        <pc:picChg chg="add mod">
          <ac:chgData name="Burgess, Aiden" userId="f573e9ff-3286-4aec-b541-e9ec4bb25a6b" providerId="ADAL" clId="{8BC8FA28-5209-4333-9C22-A0BD2B480497}" dt="2025-02-20T17:20:32.504" v="28" actId="1076"/>
          <ac:picMkLst>
            <pc:docMk/>
            <pc:sldMk cId="0" sldId="257"/>
            <ac:picMk id="11" creationId="{E8C09A3D-E41B-5083-E25B-8A982FE83418}"/>
          </ac:picMkLst>
        </pc:picChg>
      </pc:sldChg>
      <pc:sldChg chg="addSp delSp modSp mod">
        <pc:chgData name="Burgess, Aiden" userId="f573e9ff-3286-4aec-b541-e9ec4bb25a6b" providerId="ADAL" clId="{8BC8FA28-5209-4333-9C22-A0BD2B480497}" dt="2025-02-26T18:22:06.176" v="239" actId="207"/>
        <pc:sldMkLst>
          <pc:docMk/>
          <pc:sldMk cId="0" sldId="258"/>
        </pc:sldMkLst>
        <pc:spChg chg="mod ord">
          <ac:chgData name="Burgess, Aiden" userId="f573e9ff-3286-4aec-b541-e9ec4bb25a6b" providerId="ADAL" clId="{8BC8FA28-5209-4333-9C22-A0BD2B480497}" dt="2025-02-26T18:22:06.176" v="239" actId="207"/>
          <ac:spMkLst>
            <pc:docMk/>
            <pc:sldMk cId="0" sldId="258"/>
            <ac:spMk id="5" creationId="{00000000-0000-0000-0000-000000000000}"/>
          </ac:spMkLst>
        </pc:spChg>
        <pc:spChg chg="mod">
          <ac:chgData name="Burgess, Aiden" userId="f573e9ff-3286-4aec-b541-e9ec4bb25a6b" providerId="ADAL" clId="{8BC8FA28-5209-4333-9C22-A0BD2B480497}" dt="2025-02-26T17:57:12.705" v="40" actId="1076"/>
          <ac:spMkLst>
            <pc:docMk/>
            <pc:sldMk cId="0" sldId="258"/>
            <ac:spMk id="10" creationId="{1DCED551-4390-4BFF-E79B-1FC067ED9449}"/>
          </ac:spMkLst>
        </pc:spChg>
        <pc:picChg chg="add mod">
          <ac:chgData name="Burgess, Aiden" userId="f573e9ff-3286-4aec-b541-e9ec4bb25a6b" providerId="ADAL" clId="{8BC8FA28-5209-4333-9C22-A0BD2B480497}" dt="2025-02-26T18:21:34.504" v="238" actId="14100"/>
          <ac:picMkLst>
            <pc:docMk/>
            <pc:sldMk cId="0" sldId="258"/>
            <ac:picMk id="11" creationId="{6A60891C-D5FD-1D76-0013-A33C80D49F29}"/>
          </ac:picMkLst>
        </pc:picChg>
      </pc:sldChg>
      <pc:sldChg chg="modSp mod">
        <pc:chgData name="Burgess, Aiden" userId="f573e9ff-3286-4aec-b541-e9ec4bb25a6b" providerId="ADAL" clId="{8BC8FA28-5209-4333-9C22-A0BD2B480497}" dt="2025-02-26T18:54:18.775" v="377" actId="14100"/>
        <pc:sldMkLst>
          <pc:docMk/>
          <pc:sldMk cId="0" sldId="259"/>
        </pc:sldMkLst>
        <pc:picChg chg="mod">
          <ac:chgData name="Burgess, Aiden" userId="f573e9ff-3286-4aec-b541-e9ec4bb25a6b" providerId="ADAL" clId="{8BC8FA28-5209-4333-9C22-A0BD2B480497}" dt="2025-02-26T18:54:18.775" v="377" actId="14100"/>
          <ac:picMkLst>
            <pc:docMk/>
            <pc:sldMk cId="0" sldId="259"/>
            <ac:picMk id="11" creationId="{5E69DEBB-7B46-8F6E-95A6-724661DC238A}"/>
          </ac:picMkLst>
        </pc:picChg>
      </pc:sldChg>
      <pc:sldChg chg="modSp mod">
        <pc:chgData name="Burgess, Aiden" userId="f573e9ff-3286-4aec-b541-e9ec4bb25a6b" providerId="ADAL" clId="{8BC8FA28-5209-4333-9C22-A0BD2B480497}" dt="2025-02-26T19:09:12.330" v="386" actId="14100"/>
        <pc:sldMkLst>
          <pc:docMk/>
          <pc:sldMk cId="0" sldId="261"/>
        </pc:sldMkLst>
        <pc:spChg chg="mod">
          <ac:chgData name="Burgess, Aiden" userId="f573e9ff-3286-4aec-b541-e9ec4bb25a6b" providerId="ADAL" clId="{8BC8FA28-5209-4333-9C22-A0BD2B480497}" dt="2025-02-26T19:09:12.330" v="386" actId="14100"/>
          <ac:spMkLst>
            <pc:docMk/>
            <pc:sldMk cId="0" sldId="261"/>
            <ac:spMk id="7" creationId="{00000000-0000-0000-0000-000000000000}"/>
          </ac:spMkLst>
        </pc:spChg>
        <pc:spChg chg="mod">
          <ac:chgData name="Burgess, Aiden" userId="f573e9ff-3286-4aec-b541-e9ec4bb25a6b" providerId="ADAL" clId="{8BC8FA28-5209-4333-9C22-A0BD2B480497}" dt="2025-02-26T19:08:41.854" v="380" actId="20577"/>
          <ac:spMkLst>
            <pc:docMk/>
            <pc:sldMk cId="0" sldId="261"/>
            <ac:spMk id="15" creationId="{E0C39EB5-EA86-560E-43D8-C2D534423BF0}"/>
          </ac:spMkLst>
        </pc:spChg>
        <pc:picChg chg="mod">
          <ac:chgData name="Burgess, Aiden" userId="f573e9ff-3286-4aec-b541-e9ec4bb25a6b" providerId="ADAL" clId="{8BC8FA28-5209-4333-9C22-A0BD2B480497}" dt="2025-02-26T19:09:06.002" v="385" actId="1076"/>
          <ac:picMkLst>
            <pc:docMk/>
            <pc:sldMk cId="0" sldId="261"/>
            <ac:picMk id="2" creationId="{00000000-0000-0000-0000-000000000000}"/>
          </ac:picMkLst>
        </pc:picChg>
      </pc:sldChg>
      <pc:sldChg chg="modSp mod">
        <pc:chgData name="Burgess, Aiden" userId="f573e9ff-3286-4aec-b541-e9ec4bb25a6b" providerId="ADAL" clId="{8BC8FA28-5209-4333-9C22-A0BD2B480497}" dt="2025-02-26T19:09:25.195" v="388" actId="1037"/>
        <pc:sldMkLst>
          <pc:docMk/>
          <pc:sldMk cId="0" sldId="263"/>
        </pc:sldMkLst>
        <pc:spChg chg="mod">
          <ac:chgData name="Burgess, Aiden" userId="f573e9ff-3286-4aec-b541-e9ec4bb25a6b" providerId="ADAL" clId="{8BC8FA28-5209-4333-9C22-A0BD2B480497}" dt="2025-02-26T19:08:55.759" v="383" actId="14100"/>
          <ac:spMkLst>
            <pc:docMk/>
            <pc:sldMk cId="0" sldId="263"/>
            <ac:spMk id="5" creationId="{00000000-0000-0000-0000-000000000000}"/>
          </ac:spMkLst>
        </pc:spChg>
        <pc:spChg chg="mod">
          <ac:chgData name="Burgess, Aiden" userId="f573e9ff-3286-4aec-b541-e9ec4bb25a6b" providerId="ADAL" clId="{8BC8FA28-5209-4333-9C22-A0BD2B480497}" dt="2025-02-26T19:09:25.195" v="388" actId="1037"/>
          <ac:spMkLst>
            <pc:docMk/>
            <pc:sldMk cId="0" sldId="263"/>
            <ac:spMk id="11" creationId="{A4D2F58E-AF9E-9895-0DA8-F56BAACA618E}"/>
          </ac:spMkLst>
        </pc:spChg>
        <pc:picChg chg="mod">
          <ac:chgData name="Burgess, Aiden" userId="f573e9ff-3286-4aec-b541-e9ec4bb25a6b" providerId="ADAL" clId="{8BC8FA28-5209-4333-9C22-A0BD2B480497}" dt="2025-02-26T19:08:55.759" v="383" actId="14100"/>
          <ac:picMkLst>
            <pc:docMk/>
            <pc:sldMk cId="0" sldId="263"/>
            <ac:picMk id="2" creationId="{00000000-0000-0000-0000-000000000000}"/>
          </ac:picMkLst>
        </pc:picChg>
      </pc:sldChg>
      <pc:sldChg chg="modSp mod">
        <pc:chgData name="Burgess, Aiden" userId="f573e9ff-3286-4aec-b541-e9ec4bb25a6b" providerId="ADAL" clId="{8BC8FA28-5209-4333-9C22-A0BD2B480497}" dt="2025-02-26T19:37:34.919" v="625" actId="1037"/>
        <pc:sldMkLst>
          <pc:docMk/>
          <pc:sldMk cId="0" sldId="265"/>
        </pc:sldMkLst>
        <pc:picChg chg="mod">
          <ac:chgData name="Burgess, Aiden" userId="f573e9ff-3286-4aec-b541-e9ec4bb25a6b" providerId="ADAL" clId="{8BC8FA28-5209-4333-9C22-A0BD2B480497}" dt="2025-02-26T19:37:34.919" v="625" actId="1037"/>
          <ac:picMkLst>
            <pc:docMk/>
            <pc:sldMk cId="0" sldId="265"/>
            <ac:picMk id="2" creationId="{00000000-0000-0000-0000-000000000000}"/>
          </ac:picMkLst>
        </pc:picChg>
      </pc:sldChg>
      <pc:sldChg chg="modSp mod">
        <pc:chgData name="Burgess, Aiden" userId="f573e9ff-3286-4aec-b541-e9ec4bb25a6b" providerId="ADAL" clId="{8BC8FA28-5209-4333-9C22-A0BD2B480497}" dt="2025-02-26T19:37:26.431" v="624" actId="1038"/>
        <pc:sldMkLst>
          <pc:docMk/>
          <pc:sldMk cId="0" sldId="267"/>
        </pc:sldMkLst>
        <pc:spChg chg="mod">
          <ac:chgData name="Burgess, Aiden" userId="f573e9ff-3286-4aec-b541-e9ec4bb25a6b" providerId="ADAL" clId="{8BC8FA28-5209-4333-9C22-A0BD2B480497}" dt="2025-02-26T19:09:42.826" v="394" actId="1038"/>
          <ac:spMkLst>
            <pc:docMk/>
            <pc:sldMk cId="0" sldId="267"/>
            <ac:spMk id="10" creationId="{0FF26290-C4C5-48F4-C131-A8FE8BB7B288}"/>
          </ac:spMkLst>
        </pc:spChg>
        <pc:picChg chg="mod">
          <ac:chgData name="Burgess, Aiden" userId="f573e9ff-3286-4aec-b541-e9ec4bb25a6b" providerId="ADAL" clId="{8BC8FA28-5209-4333-9C22-A0BD2B480497}" dt="2025-02-26T19:37:24.486" v="623" actId="1038"/>
          <ac:picMkLst>
            <pc:docMk/>
            <pc:sldMk cId="0" sldId="267"/>
            <ac:picMk id="2" creationId="{00000000-0000-0000-0000-000000000000}"/>
          </ac:picMkLst>
        </pc:picChg>
        <pc:picChg chg="mod">
          <ac:chgData name="Burgess, Aiden" userId="f573e9ff-3286-4aec-b541-e9ec4bb25a6b" providerId="ADAL" clId="{8BC8FA28-5209-4333-9C22-A0BD2B480497}" dt="2025-02-26T19:37:26.431" v="624" actId="1038"/>
          <ac:picMkLst>
            <pc:docMk/>
            <pc:sldMk cId="0" sldId="267"/>
            <ac:picMk id="11" creationId="{4ECD9CD8-84C7-816E-0888-FBE3763C7004}"/>
          </ac:picMkLst>
        </pc:picChg>
      </pc:sldChg>
      <pc:sldChg chg="modSp mod">
        <pc:chgData name="Burgess, Aiden" userId="f573e9ff-3286-4aec-b541-e9ec4bb25a6b" providerId="ADAL" clId="{8BC8FA28-5209-4333-9C22-A0BD2B480497}" dt="2025-02-26T17:57:58.900" v="45" actId="20577"/>
        <pc:sldMkLst>
          <pc:docMk/>
          <pc:sldMk cId="0" sldId="269"/>
        </pc:sldMkLst>
        <pc:spChg chg="mod">
          <ac:chgData name="Burgess, Aiden" userId="f573e9ff-3286-4aec-b541-e9ec4bb25a6b" providerId="ADAL" clId="{8BC8FA28-5209-4333-9C22-A0BD2B480497}" dt="2025-02-26T17:57:58.900" v="45" actId="20577"/>
          <ac:spMkLst>
            <pc:docMk/>
            <pc:sldMk cId="0" sldId="269"/>
            <ac:spMk id="8" creationId="{00000000-0000-0000-0000-000000000000}"/>
          </ac:spMkLst>
        </pc:spChg>
      </pc:sldChg>
      <pc:sldChg chg="modSp mod">
        <pc:chgData name="Burgess, Aiden" userId="f573e9ff-3286-4aec-b541-e9ec4bb25a6b" providerId="ADAL" clId="{8BC8FA28-5209-4333-9C22-A0BD2B480497}" dt="2025-02-26T19:37:15.607" v="622" actId="1076"/>
        <pc:sldMkLst>
          <pc:docMk/>
          <pc:sldMk cId="0" sldId="271"/>
        </pc:sldMkLst>
        <pc:spChg chg="mod">
          <ac:chgData name="Burgess, Aiden" userId="f573e9ff-3286-4aec-b541-e9ec4bb25a6b" providerId="ADAL" clId="{8BC8FA28-5209-4333-9C22-A0BD2B480497}" dt="2025-02-26T17:58:05.249" v="46" actId="1076"/>
          <ac:spMkLst>
            <pc:docMk/>
            <pc:sldMk cId="0" sldId="271"/>
            <ac:spMk id="13" creationId="{4BA73C4B-AE7C-D03C-6C58-4D8761BC8CA2}"/>
          </ac:spMkLst>
        </pc:spChg>
        <pc:picChg chg="mod">
          <ac:chgData name="Burgess, Aiden" userId="f573e9ff-3286-4aec-b541-e9ec4bb25a6b" providerId="ADAL" clId="{8BC8FA28-5209-4333-9C22-A0BD2B480497}" dt="2025-02-26T19:37:15.607" v="622" actId="1076"/>
          <ac:picMkLst>
            <pc:docMk/>
            <pc:sldMk cId="0" sldId="271"/>
            <ac:picMk id="12" creationId="{E98C1954-D191-0B0F-0291-A0310B7B6B3A}"/>
          </ac:picMkLst>
        </pc:picChg>
      </pc:sldChg>
      <pc:sldChg chg="addSp delSp modSp mod">
        <pc:chgData name="Burgess, Aiden" userId="f573e9ff-3286-4aec-b541-e9ec4bb25a6b" providerId="ADAL" clId="{8BC8FA28-5209-4333-9C22-A0BD2B480497}" dt="2025-02-26T18:26:55.395" v="255" actId="14100"/>
        <pc:sldMkLst>
          <pc:docMk/>
          <pc:sldMk cId="0" sldId="274"/>
        </pc:sldMkLst>
        <pc:picChg chg="add mod">
          <ac:chgData name="Burgess, Aiden" userId="f573e9ff-3286-4aec-b541-e9ec4bb25a6b" providerId="ADAL" clId="{8BC8FA28-5209-4333-9C22-A0BD2B480497}" dt="2025-02-26T18:26:55.395" v="255" actId="14100"/>
          <ac:picMkLst>
            <pc:docMk/>
            <pc:sldMk cId="0" sldId="274"/>
            <ac:picMk id="6" creationId="{9B1F7E36-EFC6-0D82-4EEC-CAD057051E10}"/>
          </ac:picMkLst>
        </pc:picChg>
      </pc:sldChg>
      <pc:sldChg chg="addSp delSp modSp mod">
        <pc:chgData name="Burgess, Aiden" userId="f573e9ff-3286-4aec-b541-e9ec4bb25a6b" providerId="ADAL" clId="{8BC8FA28-5209-4333-9C22-A0BD2B480497}" dt="2025-02-26T18:43:46.734" v="270" actId="1076"/>
        <pc:sldMkLst>
          <pc:docMk/>
          <pc:sldMk cId="0" sldId="275"/>
        </pc:sldMkLst>
        <pc:spChg chg="mod">
          <ac:chgData name="Burgess, Aiden" userId="f573e9ff-3286-4aec-b541-e9ec4bb25a6b" providerId="ADAL" clId="{8BC8FA28-5209-4333-9C22-A0BD2B480497}" dt="2025-02-26T18:43:41.948" v="269" actId="1076"/>
          <ac:spMkLst>
            <pc:docMk/>
            <pc:sldMk cId="0" sldId="275"/>
            <ac:spMk id="3" creationId="{00000000-0000-0000-0000-000000000000}"/>
          </ac:spMkLst>
        </pc:spChg>
        <pc:picChg chg="add mod">
          <ac:chgData name="Burgess, Aiden" userId="f573e9ff-3286-4aec-b541-e9ec4bb25a6b" providerId="ADAL" clId="{8BC8FA28-5209-4333-9C22-A0BD2B480497}" dt="2025-02-26T18:43:46.734" v="270" actId="1076"/>
          <ac:picMkLst>
            <pc:docMk/>
            <pc:sldMk cId="0" sldId="275"/>
            <ac:picMk id="11" creationId="{966D50E4-F12E-F634-F472-51E43C396298}"/>
          </ac:picMkLst>
        </pc:picChg>
      </pc:sldChg>
      <pc:sldChg chg="modSp mod">
        <pc:chgData name="Burgess, Aiden" userId="f573e9ff-3286-4aec-b541-e9ec4bb25a6b" providerId="ADAL" clId="{8BC8FA28-5209-4333-9C22-A0BD2B480497}" dt="2025-02-26T17:58:25.239" v="47" actId="14100"/>
        <pc:sldMkLst>
          <pc:docMk/>
          <pc:sldMk cId="0" sldId="276"/>
        </pc:sldMkLst>
        <pc:spChg chg="mod">
          <ac:chgData name="Burgess, Aiden" userId="f573e9ff-3286-4aec-b541-e9ec4bb25a6b" providerId="ADAL" clId="{8BC8FA28-5209-4333-9C22-A0BD2B480497}" dt="2025-02-26T17:58:25.239" v="47" actId="14100"/>
          <ac:spMkLst>
            <pc:docMk/>
            <pc:sldMk cId="0" sldId="276"/>
            <ac:spMk id="3" creationId="{00000000-0000-0000-0000-000000000000}"/>
          </ac:spMkLst>
        </pc:spChg>
      </pc:sldChg>
      <pc:sldChg chg="addSp delSp modSp mod">
        <pc:chgData name="Burgess, Aiden" userId="f573e9ff-3286-4aec-b541-e9ec4bb25a6b" providerId="ADAL" clId="{8BC8FA28-5209-4333-9C22-A0BD2B480497}" dt="2025-02-26T18:53:28.877" v="369" actId="1037"/>
        <pc:sldMkLst>
          <pc:docMk/>
          <pc:sldMk cId="0" sldId="277"/>
        </pc:sldMkLst>
        <pc:spChg chg="mod">
          <ac:chgData name="Burgess, Aiden" userId="f573e9ff-3286-4aec-b541-e9ec4bb25a6b" providerId="ADAL" clId="{8BC8FA28-5209-4333-9C22-A0BD2B480497}" dt="2025-02-26T18:48:11.139" v="301" actId="14100"/>
          <ac:spMkLst>
            <pc:docMk/>
            <pc:sldMk cId="0" sldId="277"/>
            <ac:spMk id="3" creationId="{00000000-0000-0000-0000-000000000000}"/>
          </ac:spMkLst>
        </pc:spChg>
        <pc:spChg chg="mod">
          <ac:chgData name="Burgess, Aiden" userId="f573e9ff-3286-4aec-b541-e9ec4bb25a6b" providerId="ADAL" clId="{8BC8FA28-5209-4333-9C22-A0BD2B480497}" dt="2025-02-26T18:53:28.877" v="369" actId="1037"/>
          <ac:spMkLst>
            <pc:docMk/>
            <pc:sldMk cId="0" sldId="277"/>
            <ac:spMk id="8" creationId="{934C2CA1-00C3-0590-A3C6-DA022A61807B}"/>
          </ac:spMkLst>
        </pc:spChg>
        <pc:spChg chg="mod">
          <ac:chgData name="Burgess, Aiden" userId="f573e9ff-3286-4aec-b541-e9ec4bb25a6b" providerId="ADAL" clId="{8BC8FA28-5209-4333-9C22-A0BD2B480497}" dt="2025-02-26T18:48:14.825" v="302" actId="1076"/>
          <ac:spMkLst>
            <pc:docMk/>
            <pc:sldMk cId="0" sldId="277"/>
            <ac:spMk id="10" creationId="{56FC72E3-F0DE-402A-EAB1-94E22BE2BBF9}"/>
          </ac:spMkLst>
        </pc:spChg>
        <pc:picChg chg="mod">
          <ac:chgData name="Burgess, Aiden" userId="f573e9ff-3286-4aec-b541-e9ec4bb25a6b" providerId="ADAL" clId="{8BC8FA28-5209-4333-9C22-A0BD2B480497}" dt="2025-02-26T18:48:07.831" v="298" actId="14100"/>
          <ac:picMkLst>
            <pc:docMk/>
            <pc:sldMk cId="0" sldId="277"/>
            <ac:picMk id="2" creationId="{00000000-0000-0000-0000-000000000000}"/>
          </ac:picMkLst>
        </pc:picChg>
        <pc:picChg chg="add mod">
          <ac:chgData name="Burgess, Aiden" userId="f573e9ff-3286-4aec-b541-e9ec4bb25a6b" providerId="ADAL" clId="{8BC8FA28-5209-4333-9C22-A0BD2B480497}" dt="2025-02-26T18:47:21.134" v="286" actId="1036"/>
          <ac:picMkLst>
            <pc:docMk/>
            <pc:sldMk cId="0" sldId="277"/>
            <ac:picMk id="14" creationId="{CC673BA1-F72F-F621-206B-2C833803DFA6}"/>
          </ac:picMkLst>
        </pc:picChg>
      </pc:sldChg>
      <pc:sldChg chg="modSp mod">
        <pc:chgData name="Burgess, Aiden" userId="f573e9ff-3286-4aec-b541-e9ec4bb25a6b" providerId="ADAL" clId="{8BC8FA28-5209-4333-9C22-A0BD2B480497}" dt="2025-02-26T19:10:48.801" v="397" actId="14100"/>
        <pc:sldMkLst>
          <pc:docMk/>
          <pc:sldMk cId="0" sldId="279"/>
        </pc:sldMkLst>
        <pc:spChg chg="mod">
          <ac:chgData name="Burgess, Aiden" userId="f573e9ff-3286-4aec-b541-e9ec4bb25a6b" providerId="ADAL" clId="{8BC8FA28-5209-4333-9C22-A0BD2B480497}" dt="2025-02-26T19:10:48.801" v="397" actId="14100"/>
          <ac:spMkLst>
            <pc:docMk/>
            <pc:sldMk cId="0" sldId="279"/>
            <ac:spMk id="3" creationId="{00000000-0000-0000-0000-000000000000}"/>
          </ac:spMkLst>
        </pc:spChg>
        <pc:spChg chg="mod">
          <ac:chgData name="Burgess, Aiden" userId="f573e9ff-3286-4aec-b541-e9ec4bb25a6b" providerId="ADAL" clId="{8BC8FA28-5209-4333-9C22-A0BD2B480497}" dt="2025-02-26T18:53:24.965" v="368" actId="1037"/>
          <ac:spMkLst>
            <pc:docMk/>
            <pc:sldMk cId="0" sldId="279"/>
            <ac:spMk id="9" creationId="{0F7A137E-1749-38BC-9CDC-07491841F7A9}"/>
          </ac:spMkLst>
        </pc:spChg>
        <pc:picChg chg="mod">
          <ac:chgData name="Burgess, Aiden" userId="f573e9ff-3286-4aec-b541-e9ec4bb25a6b" providerId="ADAL" clId="{8BC8FA28-5209-4333-9C22-A0BD2B480497}" dt="2025-02-26T19:10:42.372" v="395" actId="1076"/>
          <ac:picMkLst>
            <pc:docMk/>
            <pc:sldMk cId="0" sldId="279"/>
            <ac:picMk id="2" creationId="{00000000-0000-0000-0000-000000000000}"/>
          </ac:picMkLst>
        </pc:picChg>
      </pc:sldChg>
      <pc:sldChg chg="addSp delSp modSp mod">
        <pc:chgData name="Burgess, Aiden" userId="f573e9ff-3286-4aec-b541-e9ec4bb25a6b" providerId="ADAL" clId="{8BC8FA28-5209-4333-9C22-A0BD2B480497}" dt="2025-02-26T19:18:54.590" v="529" actId="113"/>
        <pc:sldMkLst>
          <pc:docMk/>
          <pc:sldMk cId="0" sldId="281"/>
        </pc:sldMkLst>
        <pc:spChg chg="add mod">
          <ac:chgData name="Burgess, Aiden" userId="f573e9ff-3286-4aec-b541-e9ec4bb25a6b" providerId="ADAL" clId="{8BC8FA28-5209-4333-9C22-A0BD2B480497}" dt="2025-02-26T19:13:53.204" v="438" actId="1076"/>
          <ac:spMkLst>
            <pc:docMk/>
            <pc:sldMk cId="0" sldId="281"/>
            <ac:spMk id="5" creationId="{606A5E45-CBC4-DAF5-0890-147B5494CE84}"/>
          </ac:spMkLst>
        </pc:spChg>
        <pc:spChg chg="add mod ord">
          <ac:chgData name="Burgess, Aiden" userId="f573e9ff-3286-4aec-b541-e9ec4bb25a6b" providerId="ADAL" clId="{8BC8FA28-5209-4333-9C22-A0BD2B480497}" dt="2025-02-26T19:15:25.347" v="472" actId="14100"/>
          <ac:spMkLst>
            <pc:docMk/>
            <pc:sldMk cId="0" sldId="281"/>
            <ac:spMk id="6" creationId="{4832F3BA-B83B-5593-99AA-A14CBAFCBCE9}"/>
          </ac:spMkLst>
        </pc:spChg>
        <pc:spChg chg="add mod">
          <ac:chgData name="Burgess, Aiden" userId="f573e9ff-3286-4aec-b541-e9ec4bb25a6b" providerId="ADAL" clId="{8BC8FA28-5209-4333-9C22-A0BD2B480497}" dt="2025-02-26T19:15:17.295" v="471" actId="12"/>
          <ac:spMkLst>
            <pc:docMk/>
            <pc:sldMk cId="0" sldId="281"/>
            <ac:spMk id="12" creationId="{0894ACF0-D57C-1E17-0E54-FFAA052A2682}"/>
          </ac:spMkLst>
        </pc:spChg>
        <pc:spChg chg="add del mod">
          <ac:chgData name="Burgess, Aiden" userId="f573e9ff-3286-4aec-b541-e9ec4bb25a6b" providerId="ADAL" clId="{8BC8FA28-5209-4333-9C22-A0BD2B480497}" dt="2025-02-26T19:18:54.590" v="529" actId="113"/>
          <ac:spMkLst>
            <pc:docMk/>
            <pc:sldMk cId="0" sldId="281"/>
            <ac:spMk id="21" creationId="{00000000-0000-0000-0000-000000000000}"/>
          </ac:spMkLst>
        </pc:spChg>
      </pc:sldChg>
      <pc:sldChg chg="addSp delSp modSp mod">
        <pc:chgData name="Burgess, Aiden" userId="f573e9ff-3286-4aec-b541-e9ec4bb25a6b" providerId="ADAL" clId="{8BC8FA28-5209-4333-9C22-A0BD2B480497}" dt="2025-02-26T19:20:23.412" v="540" actId="14100"/>
        <pc:sldMkLst>
          <pc:docMk/>
          <pc:sldMk cId="0" sldId="283"/>
        </pc:sldMkLst>
        <pc:spChg chg="add mod">
          <ac:chgData name="Burgess, Aiden" userId="f573e9ff-3286-4aec-b541-e9ec4bb25a6b" providerId="ADAL" clId="{8BC8FA28-5209-4333-9C22-A0BD2B480497}" dt="2025-02-26T18:53:10.814" v="362" actId="1037"/>
          <ac:spMkLst>
            <pc:docMk/>
            <pc:sldMk cId="0" sldId="283"/>
            <ac:spMk id="6" creationId="{70B229BB-3F40-F7F6-8C39-6C9CA1B88522}"/>
          </ac:spMkLst>
        </pc:spChg>
        <pc:spChg chg="add mod">
          <ac:chgData name="Burgess, Aiden" userId="f573e9ff-3286-4aec-b541-e9ec4bb25a6b" providerId="ADAL" clId="{8BC8FA28-5209-4333-9C22-A0BD2B480497}" dt="2025-02-26T19:20:09.097" v="537" actId="14100"/>
          <ac:spMkLst>
            <pc:docMk/>
            <pc:sldMk cId="0" sldId="283"/>
            <ac:spMk id="7" creationId="{ACA7107C-25A8-AA9A-6A78-3AF47A5B4390}"/>
          </ac:spMkLst>
        </pc:spChg>
        <pc:spChg chg="add mod">
          <ac:chgData name="Burgess, Aiden" userId="f573e9ff-3286-4aec-b541-e9ec4bb25a6b" providerId="ADAL" clId="{8BC8FA28-5209-4333-9C22-A0BD2B480497}" dt="2025-02-26T19:20:17.711" v="539" actId="948"/>
          <ac:spMkLst>
            <pc:docMk/>
            <pc:sldMk cId="0" sldId="283"/>
            <ac:spMk id="9" creationId="{2C07FFB0-8B3E-9F42-417A-C1B3CDEFF9C7}"/>
          </ac:spMkLst>
        </pc:spChg>
        <pc:picChg chg="mod">
          <ac:chgData name="Burgess, Aiden" userId="f573e9ff-3286-4aec-b541-e9ec4bb25a6b" providerId="ADAL" clId="{8BC8FA28-5209-4333-9C22-A0BD2B480497}" dt="2025-02-26T19:20:23.412" v="540" actId="14100"/>
          <ac:picMkLst>
            <pc:docMk/>
            <pc:sldMk cId="0" sldId="283"/>
            <ac:picMk id="4" creationId="{00000000-0000-0000-0000-000000000000}"/>
          </ac:picMkLst>
        </pc:picChg>
      </pc:sldChg>
      <pc:sldChg chg="addSp delSp modSp mod">
        <pc:chgData name="Burgess, Aiden" userId="f573e9ff-3286-4aec-b541-e9ec4bb25a6b" providerId="ADAL" clId="{8BC8FA28-5209-4333-9C22-A0BD2B480497}" dt="2025-02-26T19:24:44.974" v="586"/>
        <pc:sldMkLst>
          <pc:docMk/>
          <pc:sldMk cId="0" sldId="284"/>
        </pc:sldMkLst>
        <pc:spChg chg="add mod">
          <ac:chgData name="Burgess, Aiden" userId="f573e9ff-3286-4aec-b541-e9ec4bb25a6b" providerId="ADAL" clId="{8BC8FA28-5209-4333-9C22-A0BD2B480497}" dt="2025-02-26T19:24:44.974" v="586"/>
          <ac:spMkLst>
            <pc:docMk/>
            <pc:sldMk cId="0" sldId="284"/>
            <ac:spMk id="7" creationId="{355EB3E3-66B8-D726-E840-0AF411E4895E}"/>
          </ac:spMkLst>
        </pc:spChg>
        <pc:spChg chg="mod">
          <ac:chgData name="Burgess, Aiden" userId="f573e9ff-3286-4aec-b541-e9ec4bb25a6b" providerId="ADAL" clId="{8BC8FA28-5209-4333-9C22-A0BD2B480497}" dt="2025-02-26T19:22:32.993" v="543" actId="14100"/>
          <ac:spMkLst>
            <pc:docMk/>
            <pc:sldMk cId="0" sldId="284"/>
            <ac:spMk id="11" creationId="{00000000-0000-0000-0000-000000000000}"/>
          </ac:spMkLst>
        </pc:spChg>
        <pc:spChg chg="mod">
          <ac:chgData name="Burgess, Aiden" userId="f573e9ff-3286-4aec-b541-e9ec4bb25a6b" providerId="ADAL" clId="{8BC8FA28-5209-4333-9C22-A0BD2B480497}" dt="2025-02-26T19:22:54.059" v="555" actId="113"/>
          <ac:spMkLst>
            <pc:docMk/>
            <pc:sldMk cId="0" sldId="284"/>
            <ac:spMk id="17" creationId="{FA281FC9-CEDB-70A6-E260-15FAD506E240}"/>
          </ac:spMkLst>
        </pc:spChg>
        <pc:spChg chg="mod">
          <ac:chgData name="Burgess, Aiden" userId="f573e9ff-3286-4aec-b541-e9ec4bb25a6b" providerId="ADAL" clId="{8BC8FA28-5209-4333-9C22-A0BD2B480497}" dt="2025-02-26T19:22:50.683" v="552" actId="113"/>
          <ac:spMkLst>
            <pc:docMk/>
            <pc:sldMk cId="0" sldId="284"/>
            <ac:spMk id="19" creationId="{DCBC0108-F863-BEC3-06BE-A4C7139FEBA9}"/>
          </ac:spMkLst>
        </pc:spChg>
      </pc:sldChg>
      <pc:sldChg chg="modSp mod">
        <pc:chgData name="Burgess, Aiden" userId="f573e9ff-3286-4aec-b541-e9ec4bb25a6b" providerId="ADAL" clId="{8BC8FA28-5209-4333-9C22-A0BD2B480497}" dt="2025-02-26T19:23:05.493" v="567" actId="113"/>
        <pc:sldMkLst>
          <pc:docMk/>
          <pc:sldMk cId="0" sldId="285"/>
        </pc:sldMkLst>
        <pc:spChg chg="mod">
          <ac:chgData name="Burgess, Aiden" userId="f573e9ff-3286-4aec-b541-e9ec4bb25a6b" providerId="ADAL" clId="{8BC8FA28-5209-4333-9C22-A0BD2B480497}" dt="2025-02-26T19:23:01.986" v="562" actId="113"/>
          <ac:spMkLst>
            <pc:docMk/>
            <pc:sldMk cId="0" sldId="285"/>
            <ac:spMk id="5" creationId="{00000000-0000-0000-0000-000000000000}"/>
          </ac:spMkLst>
        </pc:spChg>
        <pc:spChg chg="mod">
          <ac:chgData name="Burgess, Aiden" userId="f573e9ff-3286-4aec-b541-e9ec4bb25a6b" providerId="ADAL" clId="{8BC8FA28-5209-4333-9C22-A0BD2B480497}" dt="2025-02-26T18:53:41.845" v="371" actId="1037"/>
          <ac:spMkLst>
            <pc:docMk/>
            <pc:sldMk cId="0" sldId="285"/>
            <ac:spMk id="13" creationId="{1D20D613-B1D6-ACC7-643B-B45616E29715}"/>
          </ac:spMkLst>
        </pc:spChg>
        <pc:spChg chg="mod">
          <ac:chgData name="Burgess, Aiden" userId="f573e9ff-3286-4aec-b541-e9ec4bb25a6b" providerId="ADAL" clId="{8BC8FA28-5209-4333-9C22-A0BD2B480497}" dt="2025-02-26T19:23:05.493" v="567" actId="113"/>
          <ac:spMkLst>
            <pc:docMk/>
            <pc:sldMk cId="0" sldId="285"/>
            <ac:spMk id="15" creationId="{D57A961B-ECA8-037F-3726-8FF33911F182}"/>
          </ac:spMkLst>
        </pc:spChg>
      </pc:sldChg>
      <pc:sldChg chg="modSp mod">
        <pc:chgData name="Burgess, Aiden" userId="f573e9ff-3286-4aec-b541-e9ec4bb25a6b" providerId="ADAL" clId="{8BC8FA28-5209-4333-9C22-A0BD2B480497}" dt="2025-02-26T19:23:28.243" v="583" actId="113"/>
        <pc:sldMkLst>
          <pc:docMk/>
          <pc:sldMk cId="0" sldId="286"/>
        </pc:sldMkLst>
        <pc:spChg chg="mod">
          <ac:chgData name="Burgess, Aiden" userId="f573e9ff-3286-4aec-b541-e9ec4bb25a6b" providerId="ADAL" clId="{8BC8FA28-5209-4333-9C22-A0BD2B480497}" dt="2025-02-26T19:23:28.243" v="583" actId="113"/>
          <ac:spMkLst>
            <pc:docMk/>
            <pc:sldMk cId="0" sldId="286"/>
            <ac:spMk id="5" creationId="{00000000-0000-0000-0000-000000000000}"/>
          </ac:spMkLst>
        </pc:spChg>
        <pc:spChg chg="mod">
          <ac:chgData name="Burgess, Aiden" userId="f573e9ff-3286-4aec-b541-e9ec4bb25a6b" providerId="ADAL" clId="{8BC8FA28-5209-4333-9C22-A0BD2B480497}" dt="2025-02-26T19:23:24.451" v="578" actId="113"/>
          <ac:spMkLst>
            <pc:docMk/>
            <pc:sldMk cId="0" sldId="286"/>
            <ac:spMk id="11" creationId="{BBEB1E56-08BD-35C8-DD77-59909A5FE625}"/>
          </ac:spMkLst>
        </pc:spChg>
        <pc:spChg chg="mod">
          <ac:chgData name="Burgess, Aiden" userId="f573e9ff-3286-4aec-b541-e9ec4bb25a6b" providerId="ADAL" clId="{8BC8FA28-5209-4333-9C22-A0BD2B480497}" dt="2025-02-26T18:53:43.446" v="372" actId="1037"/>
          <ac:spMkLst>
            <pc:docMk/>
            <pc:sldMk cId="0" sldId="286"/>
            <ac:spMk id="12" creationId="{5B06F1D3-703C-8A8C-147F-2A51CFAD47DE}"/>
          </ac:spMkLst>
        </pc:spChg>
      </pc:sldChg>
      <pc:sldChg chg="modSp mod">
        <pc:chgData name="Burgess, Aiden" userId="f573e9ff-3286-4aec-b541-e9ec4bb25a6b" providerId="ADAL" clId="{8BC8FA28-5209-4333-9C22-A0BD2B480497}" dt="2025-02-26T19:38:10.288" v="626" actId="14100"/>
        <pc:sldMkLst>
          <pc:docMk/>
          <pc:sldMk cId="0" sldId="288"/>
        </pc:sldMkLst>
        <pc:spChg chg="mod">
          <ac:chgData name="Burgess, Aiden" userId="f573e9ff-3286-4aec-b541-e9ec4bb25a6b" providerId="ADAL" clId="{8BC8FA28-5209-4333-9C22-A0BD2B480497}" dt="2025-02-26T19:38:10.288" v="626" actId="14100"/>
          <ac:spMkLst>
            <pc:docMk/>
            <pc:sldMk cId="0" sldId="288"/>
            <ac:spMk id="6" creationId="{00000000-0000-0000-0000-000000000000}"/>
          </ac:spMkLst>
        </pc:spChg>
      </pc:sldChg>
      <pc:sldChg chg="modSp mod">
        <pc:chgData name="Burgess, Aiden" userId="f573e9ff-3286-4aec-b541-e9ec4bb25a6b" providerId="ADAL" clId="{8BC8FA28-5209-4333-9C22-A0BD2B480497}" dt="2025-02-26T18:04:21.787" v="108" actId="1037"/>
        <pc:sldMkLst>
          <pc:docMk/>
          <pc:sldMk cId="0" sldId="289"/>
        </pc:sldMkLst>
        <pc:spChg chg="mod">
          <ac:chgData name="Burgess, Aiden" userId="f573e9ff-3286-4aec-b541-e9ec4bb25a6b" providerId="ADAL" clId="{8BC8FA28-5209-4333-9C22-A0BD2B480497}" dt="2025-02-26T18:04:21.787" v="108" actId="1037"/>
          <ac:spMkLst>
            <pc:docMk/>
            <pc:sldMk cId="0" sldId="289"/>
            <ac:spMk id="68" creationId="{FEDD2915-298A-81FC-A7B2-03FB3EE9B376}"/>
          </ac:spMkLst>
        </pc:spChg>
        <pc:grpChg chg="mod">
          <ac:chgData name="Burgess, Aiden" userId="f573e9ff-3286-4aec-b541-e9ec4bb25a6b" providerId="ADAL" clId="{8BC8FA28-5209-4333-9C22-A0BD2B480497}" dt="2025-02-26T18:04:16.410" v="107" actId="1037"/>
          <ac:grpSpMkLst>
            <pc:docMk/>
            <pc:sldMk cId="0" sldId="289"/>
            <ac:grpSpMk id="64" creationId="{6DF7D041-F405-96C3-9812-71685E1F8DC0}"/>
          </ac:grpSpMkLst>
        </pc:grpChg>
      </pc:sldChg>
      <pc:sldChg chg="modSp mod">
        <pc:chgData name="Burgess, Aiden" userId="f573e9ff-3286-4aec-b541-e9ec4bb25a6b" providerId="ADAL" clId="{8BC8FA28-5209-4333-9C22-A0BD2B480497}" dt="2025-02-26T18:03:13.325" v="103" actId="1076"/>
        <pc:sldMkLst>
          <pc:docMk/>
          <pc:sldMk cId="0" sldId="290"/>
        </pc:sldMkLst>
        <pc:spChg chg="mod">
          <ac:chgData name="Burgess, Aiden" userId="f573e9ff-3286-4aec-b541-e9ec4bb25a6b" providerId="ADAL" clId="{8BC8FA28-5209-4333-9C22-A0BD2B480497}" dt="2025-02-26T18:03:13.325" v="103" actId="1076"/>
          <ac:spMkLst>
            <pc:docMk/>
            <pc:sldMk cId="0" sldId="290"/>
            <ac:spMk id="12" creationId="{726520C5-1A7B-91A9-CA68-42EBA99B8A83}"/>
          </ac:spMkLst>
        </pc:spChg>
      </pc:sldChg>
      <pc:sldChg chg="addSp delSp modSp mod">
        <pc:chgData name="Burgess, Aiden" userId="f573e9ff-3286-4aec-b541-e9ec4bb25a6b" providerId="ADAL" clId="{8BC8FA28-5209-4333-9C22-A0BD2B480497}" dt="2025-02-26T18:06:05.017" v="145" actId="1038"/>
        <pc:sldMkLst>
          <pc:docMk/>
          <pc:sldMk cId="0" sldId="291"/>
        </pc:sldMkLst>
        <pc:spChg chg="mod">
          <ac:chgData name="Burgess, Aiden" userId="f573e9ff-3286-4aec-b541-e9ec4bb25a6b" providerId="ADAL" clId="{8BC8FA28-5209-4333-9C22-A0BD2B480497}" dt="2025-02-26T18:03:06.708" v="101" actId="1076"/>
          <ac:spMkLst>
            <pc:docMk/>
            <pc:sldMk cId="0" sldId="291"/>
            <ac:spMk id="16" creationId="{881C5176-F774-2950-A6A9-02BD6E7D2C4A}"/>
          </ac:spMkLst>
        </pc:spChg>
        <pc:picChg chg="add mod">
          <ac:chgData name="Burgess, Aiden" userId="f573e9ff-3286-4aec-b541-e9ec4bb25a6b" providerId="ADAL" clId="{8BC8FA28-5209-4333-9C22-A0BD2B480497}" dt="2025-02-26T18:06:05.017" v="145" actId="1038"/>
          <ac:picMkLst>
            <pc:docMk/>
            <pc:sldMk cId="0" sldId="291"/>
            <ac:picMk id="5" creationId="{E051AA10-55CF-BC0D-1C23-A2811882C774}"/>
          </ac:picMkLst>
        </pc:picChg>
        <pc:picChg chg="add mod ord">
          <ac:chgData name="Burgess, Aiden" userId="f573e9ff-3286-4aec-b541-e9ec4bb25a6b" providerId="ADAL" clId="{8BC8FA28-5209-4333-9C22-A0BD2B480497}" dt="2025-02-26T18:06:01.163" v="144" actId="1076"/>
          <ac:picMkLst>
            <pc:docMk/>
            <pc:sldMk cId="0" sldId="291"/>
            <ac:picMk id="7" creationId="{EFA6A644-F7AA-DF85-B91A-DF067A1A05DE}"/>
          </ac:picMkLst>
        </pc:picChg>
        <pc:picChg chg="add mod">
          <ac:chgData name="Burgess, Aiden" userId="f573e9ff-3286-4aec-b541-e9ec4bb25a6b" providerId="ADAL" clId="{8BC8FA28-5209-4333-9C22-A0BD2B480497}" dt="2025-02-26T18:05:59.459" v="143" actId="1076"/>
          <ac:picMkLst>
            <pc:docMk/>
            <pc:sldMk cId="0" sldId="291"/>
            <ac:picMk id="17" creationId="{F389A21F-CAAA-2D6F-F9DC-9434949325B6}"/>
          </ac:picMkLst>
        </pc:picChg>
      </pc:sldChg>
      <pc:sldChg chg="addSp delSp modSp mod">
        <pc:chgData name="Burgess, Aiden" userId="f573e9ff-3286-4aec-b541-e9ec4bb25a6b" providerId="ADAL" clId="{8BC8FA28-5209-4333-9C22-A0BD2B480497}" dt="2025-02-26T19:35:57.440" v="620" actId="1036"/>
        <pc:sldMkLst>
          <pc:docMk/>
          <pc:sldMk cId="0" sldId="292"/>
        </pc:sldMkLst>
        <pc:spChg chg="add mod ord">
          <ac:chgData name="Burgess, Aiden" userId="f573e9ff-3286-4aec-b541-e9ec4bb25a6b" providerId="ADAL" clId="{8BC8FA28-5209-4333-9C22-A0BD2B480497}" dt="2025-02-26T18:15:21.241" v="185" actId="207"/>
          <ac:spMkLst>
            <pc:docMk/>
            <pc:sldMk cId="0" sldId="292"/>
            <ac:spMk id="5" creationId="{657D8635-D453-25C6-A33F-80AD77A3D56B}"/>
          </ac:spMkLst>
        </pc:spChg>
        <pc:spChg chg="mod">
          <ac:chgData name="Burgess, Aiden" userId="f573e9ff-3286-4aec-b541-e9ec4bb25a6b" providerId="ADAL" clId="{8BC8FA28-5209-4333-9C22-A0BD2B480497}" dt="2025-02-26T18:54:00.191" v="376" actId="1035"/>
          <ac:spMkLst>
            <pc:docMk/>
            <pc:sldMk cId="0" sldId="292"/>
            <ac:spMk id="9" creationId="{00000000-0000-0000-0000-000000000000}"/>
          </ac:spMkLst>
        </pc:spChg>
        <pc:spChg chg="mod">
          <ac:chgData name="Burgess, Aiden" userId="f573e9ff-3286-4aec-b541-e9ec4bb25a6b" providerId="ADAL" clId="{8BC8FA28-5209-4333-9C22-A0BD2B480497}" dt="2025-02-26T19:29:06.977" v="593" actId="1036"/>
          <ac:spMkLst>
            <pc:docMk/>
            <pc:sldMk cId="0" sldId="292"/>
            <ac:spMk id="14" creationId="{53162650-822C-5A42-041D-EFC3FAC37FC7}"/>
          </ac:spMkLst>
        </pc:spChg>
        <pc:grpChg chg="mod">
          <ac:chgData name="Burgess, Aiden" userId="f573e9ff-3286-4aec-b541-e9ec4bb25a6b" providerId="ADAL" clId="{8BC8FA28-5209-4333-9C22-A0BD2B480497}" dt="2025-02-26T19:22:08.905" v="542" actId="1035"/>
          <ac:grpSpMkLst>
            <pc:docMk/>
            <pc:sldMk cId="0" sldId="292"/>
            <ac:grpSpMk id="10" creationId="{81FE19BF-354B-0C4F-4661-BB547843EADB}"/>
          </ac:grpSpMkLst>
        </pc:grpChg>
        <pc:picChg chg="add mod">
          <ac:chgData name="Burgess, Aiden" userId="f573e9ff-3286-4aec-b541-e9ec4bb25a6b" providerId="ADAL" clId="{8BC8FA28-5209-4333-9C22-A0BD2B480497}" dt="2025-02-26T19:35:57.440" v="620" actId="1036"/>
          <ac:picMkLst>
            <pc:docMk/>
            <pc:sldMk cId="0" sldId="292"/>
            <ac:picMk id="4" creationId="{20736184-B035-4BCA-9032-F3A35B1B698E}"/>
          </ac:picMkLst>
        </pc:picChg>
      </pc:sldChg>
      <pc:sldChg chg="addSp delSp modSp mod">
        <pc:chgData name="Burgess, Aiden" userId="f573e9ff-3286-4aec-b541-e9ec4bb25a6b" providerId="ADAL" clId="{8BC8FA28-5209-4333-9C22-A0BD2B480497}" dt="2025-02-26T19:35:14.328" v="618" actId="1035"/>
        <pc:sldMkLst>
          <pc:docMk/>
          <pc:sldMk cId="0" sldId="293"/>
        </pc:sldMkLst>
        <pc:spChg chg="mod">
          <ac:chgData name="Burgess, Aiden" userId="f573e9ff-3286-4aec-b541-e9ec4bb25a6b" providerId="ADAL" clId="{8BC8FA28-5209-4333-9C22-A0BD2B480497}" dt="2025-02-26T19:34:59.767" v="613" actId="14100"/>
          <ac:spMkLst>
            <pc:docMk/>
            <pc:sldMk cId="0" sldId="293"/>
            <ac:spMk id="9" creationId="{00000000-0000-0000-0000-000000000000}"/>
          </ac:spMkLst>
        </pc:spChg>
        <pc:spChg chg="mod">
          <ac:chgData name="Burgess, Aiden" userId="f573e9ff-3286-4aec-b541-e9ec4bb25a6b" providerId="ADAL" clId="{8BC8FA28-5209-4333-9C22-A0BD2B480497}" dt="2025-02-26T18:15:44.159" v="189" actId="1037"/>
          <ac:spMkLst>
            <pc:docMk/>
            <pc:sldMk cId="0" sldId="293"/>
            <ac:spMk id="14" creationId="{C6EC7E48-A1D1-C5FF-E72D-CED34F6072FF}"/>
          </ac:spMkLst>
        </pc:spChg>
        <pc:picChg chg="add mod">
          <ac:chgData name="Burgess, Aiden" userId="f573e9ff-3286-4aec-b541-e9ec4bb25a6b" providerId="ADAL" clId="{8BC8FA28-5209-4333-9C22-A0BD2B480497}" dt="2025-02-26T19:35:06.423" v="616" actId="14100"/>
          <ac:picMkLst>
            <pc:docMk/>
            <pc:sldMk cId="0" sldId="293"/>
            <ac:picMk id="6" creationId="{6C04D514-908E-C252-FF86-F2478923A1D0}"/>
          </ac:picMkLst>
        </pc:picChg>
        <pc:picChg chg="add mod">
          <ac:chgData name="Burgess, Aiden" userId="f573e9ff-3286-4aec-b541-e9ec4bb25a6b" providerId="ADAL" clId="{8BC8FA28-5209-4333-9C22-A0BD2B480497}" dt="2025-02-26T19:35:14.328" v="618" actId="1035"/>
          <ac:picMkLst>
            <pc:docMk/>
            <pc:sldMk cId="0" sldId="293"/>
            <ac:picMk id="16" creationId="{0C558705-C09A-079F-B7C7-0CE236377A6D}"/>
          </ac:picMkLst>
        </pc:picChg>
      </pc:sldChg>
      <pc:sldChg chg="modSp mod">
        <pc:chgData name="Burgess, Aiden" userId="f573e9ff-3286-4aec-b541-e9ec4bb25a6b" providerId="ADAL" clId="{8BC8FA28-5209-4333-9C22-A0BD2B480497}" dt="2025-02-26T18:23:36.300" v="244" actId="948"/>
        <pc:sldMkLst>
          <pc:docMk/>
          <pc:sldMk cId="3166804243" sldId="294"/>
        </pc:sldMkLst>
        <pc:spChg chg="mod">
          <ac:chgData name="Burgess, Aiden" userId="f573e9ff-3286-4aec-b541-e9ec4bb25a6b" providerId="ADAL" clId="{8BC8FA28-5209-4333-9C22-A0BD2B480497}" dt="2025-02-26T18:23:36.300" v="244" actId="948"/>
          <ac:spMkLst>
            <pc:docMk/>
            <pc:sldMk cId="3166804243" sldId="294"/>
            <ac:spMk id="23" creationId="{00000000-0000-0000-0000-000000000000}"/>
          </ac:spMkLst>
        </pc:spChg>
      </pc:sldChg>
      <pc:sldChg chg="addSp delSp modSp mod">
        <pc:chgData name="Burgess, Aiden" userId="f573e9ff-3286-4aec-b541-e9ec4bb25a6b" providerId="ADAL" clId="{8BC8FA28-5209-4333-9C22-A0BD2B480497}" dt="2025-02-26T19:18:42.997" v="527" actId="14100"/>
        <pc:sldMkLst>
          <pc:docMk/>
          <pc:sldMk cId="136442386" sldId="295"/>
        </pc:sldMkLst>
        <pc:spChg chg="add mod">
          <ac:chgData name="Burgess, Aiden" userId="f573e9ff-3286-4aec-b541-e9ec4bb25a6b" providerId="ADAL" clId="{8BC8FA28-5209-4333-9C22-A0BD2B480497}" dt="2025-02-26T18:53:14.038" v="363" actId="1037"/>
          <ac:spMkLst>
            <pc:docMk/>
            <pc:sldMk cId="136442386" sldId="295"/>
            <ac:spMk id="4" creationId="{42965558-8885-B498-759F-B84AC32D19F6}"/>
          </ac:spMkLst>
        </pc:spChg>
        <pc:spChg chg="mod">
          <ac:chgData name="Burgess, Aiden" userId="f573e9ff-3286-4aec-b541-e9ec4bb25a6b" providerId="ADAL" clId="{8BC8FA28-5209-4333-9C22-A0BD2B480497}" dt="2025-02-26T19:18:42.997" v="527" actId="14100"/>
          <ac:spMkLst>
            <pc:docMk/>
            <pc:sldMk cId="136442386" sldId="295"/>
            <ac:spMk id="5" creationId="{E8B130B4-346F-7501-E843-39556CA267D3}"/>
          </ac:spMkLst>
        </pc:spChg>
        <pc:spChg chg="add mod ord">
          <ac:chgData name="Burgess, Aiden" userId="f573e9ff-3286-4aec-b541-e9ec4bb25a6b" providerId="ADAL" clId="{8BC8FA28-5209-4333-9C22-A0BD2B480497}" dt="2025-02-26T19:15:48.624" v="474" actId="167"/>
          <ac:spMkLst>
            <pc:docMk/>
            <pc:sldMk cId="136442386" sldId="295"/>
            <ac:spMk id="6" creationId="{719E4B9D-6278-4DCC-F1D2-714EB2215C1B}"/>
          </ac:spMkLst>
        </pc:spChg>
      </pc:sldChg>
      <pc:sldChg chg="addSp delSp modSp mod">
        <pc:chgData name="Burgess, Aiden" userId="f573e9ff-3286-4aec-b541-e9ec4bb25a6b" providerId="ADAL" clId="{8BC8FA28-5209-4333-9C22-A0BD2B480497}" dt="2025-02-26T19:12:40.079" v="413" actId="12"/>
        <pc:sldMkLst>
          <pc:docMk/>
          <pc:sldMk cId="4082713858" sldId="296"/>
        </pc:sldMkLst>
        <pc:spChg chg="add mod ord">
          <ac:chgData name="Burgess, Aiden" userId="f573e9ff-3286-4aec-b541-e9ec4bb25a6b" providerId="ADAL" clId="{8BC8FA28-5209-4333-9C22-A0BD2B480497}" dt="2025-02-26T18:51:45.049" v="345" actId="14100"/>
          <ac:spMkLst>
            <pc:docMk/>
            <pc:sldMk cId="4082713858" sldId="296"/>
            <ac:spMk id="4" creationId="{0BD1367E-DFC6-F2F2-1E83-4C1205CF4DE0}"/>
          </ac:spMkLst>
        </pc:spChg>
        <pc:spChg chg="add mod">
          <ac:chgData name="Burgess, Aiden" userId="f573e9ff-3286-4aec-b541-e9ec4bb25a6b" providerId="ADAL" clId="{8BC8FA28-5209-4333-9C22-A0BD2B480497}" dt="2025-02-26T18:53:20.293" v="367" actId="1037"/>
          <ac:spMkLst>
            <pc:docMk/>
            <pc:sldMk cId="4082713858" sldId="296"/>
            <ac:spMk id="5" creationId="{42965558-8885-B498-759F-B84AC32D19F6}"/>
          </ac:spMkLst>
        </pc:spChg>
        <pc:spChg chg="mod">
          <ac:chgData name="Burgess, Aiden" userId="f573e9ff-3286-4aec-b541-e9ec4bb25a6b" providerId="ADAL" clId="{8BC8FA28-5209-4333-9C22-A0BD2B480497}" dt="2025-02-26T19:12:40.079" v="413" actId="12"/>
          <ac:spMkLst>
            <pc:docMk/>
            <pc:sldMk cId="4082713858" sldId="296"/>
            <ac:spMk id="21" creationId="{00000000-0000-0000-0000-000000000000}"/>
          </ac:spMkLst>
        </pc:spChg>
        <pc:spChg chg="mod">
          <ac:chgData name="Burgess, Aiden" userId="f573e9ff-3286-4aec-b541-e9ec4bb25a6b" providerId="ADAL" clId="{8BC8FA28-5209-4333-9C22-A0BD2B480497}" dt="2025-02-26T18:50:02.974" v="314" actId="14100"/>
          <ac:spMkLst>
            <pc:docMk/>
            <pc:sldMk cId="4082713858" sldId="296"/>
            <ac:spMk id="27" creationId="{42564AE2-8867-A291-A2B2-528B582144BE}"/>
          </ac:spMkLst>
        </pc:spChg>
        <pc:grpChg chg="mod">
          <ac:chgData name="Burgess, Aiden" userId="f573e9ff-3286-4aec-b541-e9ec4bb25a6b" providerId="ADAL" clId="{8BC8FA28-5209-4333-9C22-A0BD2B480497}" dt="2025-02-26T18:53:19.037" v="366" actId="1038"/>
          <ac:grpSpMkLst>
            <pc:docMk/>
            <pc:sldMk cId="4082713858" sldId="296"/>
            <ac:grpSpMk id="22" creationId="{D8A2F932-2F96-F41B-6FF7-6719140947EC}"/>
          </ac:grpSpMkLst>
        </pc:grpChg>
      </pc:sldChg>
      <pc:sldChg chg="modSp mod">
        <pc:chgData name="Burgess, Aiden" userId="f573e9ff-3286-4aec-b541-e9ec4bb25a6b" providerId="ADAL" clId="{8BC8FA28-5209-4333-9C22-A0BD2B480497}" dt="2025-02-26T19:36:36.539" v="621" actId="113"/>
        <pc:sldMkLst>
          <pc:docMk/>
          <pc:sldMk cId="2271480523" sldId="297"/>
        </pc:sldMkLst>
        <pc:spChg chg="mod">
          <ac:chgData name="Burgess, Aiden" userId="f573e9ff-3286-4aec-b541-e9ec4bb25a6b" providerId="ADAL" clId="{8BC8FA28-5209-4333-9C22-A0BD2B480497}" dt="2025-02-26T19:36:36.539" v="621" actId="113"/>
          <ac:spMkLst>
            <pc:docMk/>
            <pc:sldMk cId="2271480523" sldId="297"/>
            <ac:spMk id="7" creationId="{00000000-0000-0000-0000-000000000000}"/>
          </ac:spMkLst>
        </pc:spChg>
        <pc:spChg chg="mod">
          <ac:chgData name="Burgess, Aiden" userId="f573e9ff-3286-4aec-b541-e9ec4bb25a6b" providerId="ADAL" clId="{8BC8FA28-5209-4333-9C22-A0BD2B480497}" dt="2025-02-26T18:03:09.367" v="102" actId="1076"/>
          <ac:spMkLst>
            <pc:docMk/>
            <pc:sldMk cId="2271480523" sldId="297"/>
            <ac:spMk id="12" creationId="{726520C5-1A7B-91A9-CA68-42EBA99B8A83}"/>
          </ac:spMkLst>
        </pc:spChg>
      </pc:sldChg>
    </pc:docChg>
  </pc:docChgLst>
  <pc:docChgLst>
    <pc:chgData name="Burgess, Aiden" userId="f573e9ff-3286-4aec-b541-e9ec4bb25a6b" providerId="ADAL" clId="{D2295076-DB92-4ABA-B649-C37E6C1CF661}"/>
    <pc:docChg chg="modNotesMaster">
      <pc:chgData name="Burgess, Aiden" userId="f573e9ff-3286-4aec-b541-e9ec4bb25a6b" providerId="ADAL" clId="{D2295076-DB92-4ABA-B649-C37E6C1CF661}" dt="2025-03-24T15:38:01.787"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6A3C8D70-C405-480F-AF37-83AE5D8A5A14}" type="datetimeFigureOut">
              <a:rPr lang="en-US" smtClean="0"/>
              <a:t>3/24/2025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7E2BBF16-C80B-4B26-8D11-401C958D2355}" type="slidenum">
              <a:rPr lang="en-US" smtClean="0"/>
              <a:t>‹#›</a:t>
            </a:fld>
            <a:endParaRPr lang="en-US"/>
          </a:p>
        </p:txBody>
      </p:sp>
    </p:spTree>
    <p:extLst>
      <p:ext uri="{BB962C8B-B14F-4D97-AF65-F5344CB8AC3E}">
        <p14:creationId xmlns:p14="http://schemas.microsoft.com/office/powerpoint/2010/main" val="96298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a:t>
            </a:fld>
            <a:endParaRPr lang="en-US"/>
          </a:p>
        </p:txBody>
      </p:sp>
    </p:spTree>
    <p:extLst>
      <p:ext uri="{BB962C8B-B14F-4D97-AF65-F5344CB8AC3E}">
        <p14:creationId xmlns:p14="http://schemas.microsoft.com/office/powerpoint/2010/main" val="280856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10</a:t>
            </a:fld>
            <a:endParaRPr lang="en-US"/>
          </a:p>
        </p:txBody>
      </p:sp>
    </p:spTree>
    <p:extLst>
      <p:ext uri="{BB962C8B-B14F-4D97-AF65-F5344CB8AC3E}">
        <p14:creationId xmlns:p14="http://schemas.microsoft.com/office/powerpoint/2010/main" val="121535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11</a:t>
            </a:fld>
            <a:endParaRPr lang="en-US"/>
          </a:p>
        </p:txBody>
      </p:sp>
    </p:spTree>
    <p:extLst>
      <p:ext uri="{BB962C8B-B14F-4D97-AF65-F5344CB8AC3E}">
        <p14:creationId xmlns:p14="http://schemas.microsoft.com/office/powerpoint/2010/main" val="148484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12</a:t>
            </a:fld>
            <a:endParaRPr lang="en-US"/>
          </a:p>
        </p:txBody>
      </p:sp>
    </p:spTree>
    <p:extLst>
      <p:ext uri="{BB962C8B-B14F-4D97-AF65-F5344CB8AC3E}">
        <p14:creationId xmlns:p14="http://schemas.microsoft.com/office/powerpoint/2010/main" val="113107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13</a:t>
            </a:fld>
            <a:endParaRPr lang="en-US"/>
          </a:p>
        </p:txBody>
      </p:sp>
    </p:spTree>
    <p:extLst>
      <p:ext uri="{BB962C8B-B14F-4D97-AF65-F5344CB8AC3E}">
        <p14:creationId xmlns:p14="http://schemas.microsoft.com/office/powerpoint/2010/main" val="3798422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14</a:t>
            </a:fld>
            <a:endParaRPr lang="en-US"/>
          </a:p>
        </p:txBody>
      </p:sp>
    </p:spTree>
    <p:extLst>
      <p:ext uri="{BB962C8B-B14F-4D97-AF65-F5344CB8AC3E}">
        <p14:creationId xmlns:p14="http://schemas.microsoft.com/office/powerpoint/2010/main" val="131598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15</a:t>
            </a:fld>
            <a:endParaRPr lang="en-US"/>
          </a:p>
        </p:txBody>
      </p:sp>
    </p:spTree>
    <p:extLst>
      <p:ext uri="{BB962C8B-B14F-4D97-AF65-F5344CB8AC3E}">
        <p14:creationId xmlns:p14="http://schemas.microsoft.com/office/powerpoint/2010/main" val="50512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16</a:t>
            </a:fld>
            <a:endParaRPr lang="en-US"/>
          </a:p>
        </p:txBody>
      </p:sp>
    </p:spTree>
    <p:extLst>
      <p:ext uri="{BB962C8B-B14F-4D97-AF65-F5344CB8AC3E}">
        <p14:creationId xmlns:p14="http://schemas.microsoft.com/office/powerpoint/2010/main" val="280849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17</a:t>
            </a:fld>
            <a:endParaRPr lang="en-US"/>
          </a:p>
        </p:txBody>
      </p:sp>
    </p:spTree>
    <p:extLst>
      <p:ext uri="{BB962C8B-B14F-4D97-AF65-F5344CB8AC3E}">
        <p14:creationId xmlns:p14="http://schemas.microsoft.com/office/powerpoint/2010/main" val="128786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18</a:t>
            </a:fld>
            <a:endParaRPr lang="en-US"/>
          </a:p>
        </p:txBody>
      </p:sp>
    </p:spTree>
    <p:extLst>
      <p:ext uri="{BB962C8B-B14F-4D97-AF65-F5344CB8AC3E}">
        <p14:creationId xmlns:p14="http://schemas.microsoft.com/office/powerpoint/2010/main" val="219921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19</a:t>
            </a:fld>
            <a:endParaRPr lang="en-US"/>
          </a:p>
        </p:txBody>
      </p:sp>
    </p:spTree>
    <p:extLst>
      <p:ext uri="{BB962C8B-B14F-4D97-AF65-F5344CB8AC3E}">
        <p14:creationId xmlns:p14="http://schemas.microsoft.com/office/powerpoint/2010/main" val="258407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a:t>
            </a:fld>
            <a:endParaRPr lang="en-US"/>
          </a:p>
        </p:txBody>
      </p:sp>
    </p:spTree>
    <p:extLst>
      <p:ext uri="{BB962C8B-B14F-4D97-AF65-F5344CB8AC3E}">
        <p14:creationId xmlns:p14="http://schemas.microsoft.com/office/powerpoint/2010/main" val="86268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20</a:t>
            </a:fld>
            <a:endParaRPr lang="en-US"/>
          </a:p>
        </p:txBody>
      </p:sp>
    </p:spTree>
    <p:extLst>
      <p:ext uri="{BB962C8B-B14F-4D97-AF65-F5344CB8AC3E}">
        <p14:creationId xmlns:p14="http://schemas.microsoft.com/office/powerpoint/2010/main" val="89000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21</a:t>
            </a:fld>
            <a:endParaRPr lang="en-US"/>
          </a:p>
        </p:txBody>
      </p:sp>
    </p:spTree>
    <p:extLst>
      <p:ext uri="{BB962C8B-B14F-4D97-AF65-F5344CB8AC3E}">
        <p14:creationId xmlns:p14="http://schemas.microsoft.com/office/powerpoint/2010/main" val="103427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22</a:t>
            </a:fld>
            <a:endParaRPr lang="en-US"/>
          </a:p>
        </p:txBody>
      </p:sp>
    </p:spTree>
    <p:extLst>
      <p:ext uri="{BB962C8B-B14F-4D97-AF65-F5344CB8AC3E}">
        <p14:creationId xmlns:p14="http://schemas.microsoft.com/office/powerpoint/2010/main" val="125268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23</a:t>
            </a:fld>
            <a:endParaRPr lang="en-US"/>
          </a:p>
        </p:txBody>
      </p:sp>
    </p:spTree>
    <p:extLst>
      <p:ext uri="{BB962C8B-B14F-4D97-AF65-F5344CB8AC3E}">
        <p14:creationId xmlns:p14="http://schemas.microsoft.com/office/powerpoint/2010/main" val="270218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24</a:t>
            </a:fld>
            <a:endParaRPr lang="en-US"/>
          </a:p>
        </p:txBody>
      </p:sp>
    </p:spTree>
    <p:extLst>
      <p:ext uri="{BB962C8B-B14F-4D97-AF65-F5344CB8AC3E}">
        <p14:creationId xmlns:p14="http://schemas.microsoft.com/office/powerpoint/2010/main" val="2381800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25</a:t>
            </a:fld>
            <a:endParaRPr lang="en-US"/>
          </a:p>
        </p:txBody>
      </p:sp>
    </p:spTree>
    <p:extLst>
      <p:ext uri="{BB962C8B-B14F-4D97-AF65-F5344CB8AC3E}">
        <p14:creationId xmlns:p14="http://schemas.microsoft.com/office/powerpoint/2010/main" val="2535614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26</a:t>
            </a:fld>
            <a:endParaRPr lang="en-US"/>
          </a:p>
        </p:txBody>
      </p:sp>
    </p:spTree>
    <p:extLst>
      <p:ext uri="{BB962C8B-B14F-4D97-AF65-F5344CB8AC3E}">
        <p14:creationId xmlns:p14="http://schemas.microsoft.com/office/powerpoint/2010/main" val="3176352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27</a:t>
            </a:fld>
            <a:endParaRPr lang="en-US"/>
          </a:p>
        </p:txBody>
      </p:sp>
    </p:spTree>
    <p:extLst>
      <p:ext uri="{BB962C8B-B14F-4D97-AF65-F5344CB8AC3E}">
        <p14:creationId xmlns:p14="http://schemas.microsoft.com/office/powerpoint/2010/main" val="240562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28</a:t>
            </a:fld>
            <a:endParaRPr lang="en-US"/>
          </a:p>
        </p:txBody>
      </p:sp>
    </p:spTree>
    <p:extLst>
      <p:ext uri="{BB962C8B-B14F-4D97-AF65-F5344CB8AC3E}">
        <p14:creationId xmlns:p14="http://schemas.microsoft.com/office/powerpoint/2010/main" val="3567265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29</a:t>
            </a:fld>
            <a:endParaRPr lang="en-US"/>
          </a:p>
        </p:txBody>
      </p:sp>
    </p:spTree>
    <p:extLst>
      <p:ext uri="{BB962C8B-B14F-4D97-AF65-F5344CB8AC3E}">
        <p14:creationId xmlns:p14="http://schemas.microsoft.com/office/powerpoint/2010/main" val="132474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3</a:t>
            </a:fld>
            <a:endParaRPr lang="en-US"/>
          </a:p>
        </p:txBody>
      </p:sp>
    </p:spTree>
    <p:extLst>
      <p:ext uri="{BB962C8B-B14F-4D97-AF65-F5344CB8AC3E}">
        <p14:creationId xmlns:p14="http://schemas.microsoft.com/office/powerpoint/2010/main" val="1723375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30</a:t>
            </a:fld>
            <a:endParaRPr lang="en-US"/>
          </a:p>
        </p:txBody>
      </p:sp>
    </p:spTree>
    <p:extLst>
      <p:ext uri="{BB962C8B-B14F-4D97-AF65-F5344CB8AC3E}">
        <p14:creationId xmlns:p14="http://schemas.microsoft.com/office/powerpoint/2010/main" val="2649396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31</a:t>
            </a:fld>
            <a:endParaRPr lang="en-US"/>
          </a:p>
        </p:txBody>
      </p:sp>
    </p:spTree>
    <p:extLst>
      <p:ext uri="{BB962C8B-B14F-4D97-AF65-F5344CB8AC3E}">
        <p14:creationId xmlns:p14="http://schemas.microsoft.com/office/powerpoint/2010/main" val="128009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4</a:t>
            </a:fld>
            <a:endParaRPr lang="en-US"/>
          </a:p>
        </p:txBody>
      </p:sp>
    </p:spTree>
    <p:extLst>
      <p:ext uri="{BB962C8B-B14F-4D97-AF65-F5344CB8AC3E}">
        <p14:creationId xmlns:p14="http://schemas.microsoft.com/office/powerpoint/2010/main" val="63648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5</a:t>
            </a:fld>
            <a:endParaRPr lang="en-US"/>
          </a:p>
        </p:txBody>
      </p:sp>
    </p:spTree>
    <p:extLst>
      <p:ext uri="{BB962C8B-B14F-4D97-AF65-F5344CB8AC3E}">
        <p14:creationId xmlns:p14="http://schemas.microsoft.com/office/powerpoint/2010/main" val="48459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6</a:t>
            </a:fld>
            <a:endParaRPr lang="en-US"/>
          </a:p>
        </p:txBody>
      </p:sp>
    </p:spTree>
    <p:extLst>
      <p:ext uri="{BB962C8B-B14F-4D97-AF65-F5344CB8AC3E}">
        <p14:creationId xmlns:p14="http://schemas.microsoft.com/office/powerpoint/2010/main" val="378542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7</a:t>
            </a:fld>
            <a:endParaRPr lang="en-US"/>
          </a:p>
        </p:txBody>
      </p:sp>
    </p:spTree>
    <p:extLst>
      <p:ext uri="{BB962C8B-B14F-4D97-AF65-F5344CB8AC3E}">
        <p14:creationId xmlns:p14="http://schemas.microsoft.com/office/powerpoint/2010/main" val="23673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8</a:t>
            </a:fld>
            <a:endParaRPr lang="en-US"/>
          </a:p>
        </p:txBody>
      </p:sp>
    </p:spTree>
    <p:extLst>
      <p:ext uri="{BB962C8B-B14F-4D97-AF65-F5344CB8AC3E}">
        <p14:creationId xmlns:p14="http://schemas.microsoft.com/office/powerpoint/2010/main" val="257122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BBF16-C80B-4B26-8D11-401C958D2355}" type="slidenum">
              <a:rPr lang="en-US" smtClean="0"/>
              <a:t>9</a:t>
            </a:fld>
            <a:endParaRPr lang="en-US"/>
          </a:p>
        </p:txBody>
      </p:sp>
    </p:spTree>
    <p:extLst>
      <p:ext uri="{BB962C8B-B14F-4D97-AF65-F5344CB8AC3E}">
        <p14:creationId xmlns:p14="http://schemas.microsoft.com/office/powerpoint/2010/main" val="8814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5798"/>
          </a:xfrm>
          <a:prstGeom prst="rect">
            <a:avLst/>
          </a:prstGeom>
        </p:spPr>
        <p:txBody>
          <a:bodyPr wrap="square" lIns="0" tIns="0" rIns="0" bIns="0">
            <a:spAutoFit/>
          </a:bodyPr>
          <a:lstStyle>
            <a:lvl1pPr>
              <a:defRPr sz="2182" b="1" i="0">
                <a:solidFill>
                  <a:srgbClr val="001B1B"/>
                </a:solidFill>
                <a:latin typeface="Arial"/>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98720" y="2328547"/>
            <a:ext cx="5146558" cy="335798"/>
          </a:xfrm>
        </p:spPr>
        <p:txBody>
          <a:bodyPr lIns="0" tIns="0" rIns="0" bIns="0"/>
          <a:lstStyle>
            <a:lvl1pPr>
              <a:defRPr sz="2182" b="1" i="0">
                <a:solidFill>
                  <a:srgbClr val="001B1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98720" y="2328547"/>
            <a:ext cx="5146558" cy="335798"/>
          </a:xfrm>
        </p:spPr>
        <p:txBody>
          <a:bodyPr lIns="0" tIns="0" rIns="0" bIns="0"/>
          <a:lstStyle>
            <a:lvl1pPr>
              <a:defRPr sz="2182" b="1" i="0">
                <a:solidFill>
                  <a:srgbClr val="001B1B"/>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98720" y="2328547"/>
            <a:ext cx="5146558" cy="335798"/>
          </a:xfrm>
        </p:spPr>
        <p:txBody>
          <a:bodyPr lIns="0" tIns="0" rIns="0" bIns="0"/>
          <a:lstStyle>
            <a:lvl1pPr>
              <a:defRPr sz="2182" b="1" i="0">
                <a:solidFill>
                  <a:srgbClr val="001B1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98720" y="2328547"/>
            <a:ext cx="5146558" cy="492443"/>
          </a:xfrm>
          <a:prstGeom prst="rect">
            <a:avLst/>
          </a:prstGeom>
        </p:spPr>
        <p:txBody>
          <a:bodyPr wrap="square" lIns="0" tIns="0" rIns="0" bIns="0">
            <a:spAutoFit/>
          </a:bodyPr>
          <a:lstStyle>
            <a:lvl1pPr>
              <a:defRPr sz="3200" b="1" i="0">
                <a:solidFill>
                  <a:srgbClr val="001B1B"/>
                </a:solidFill>
                <a:latin typeface="Arial"/>
                <a:cs typeface="Arial"/>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2438400"/>
            <a:ext cx="6299928" cy="1701340"/>
          </a:xfrm>
          <a:prstGeom prst="rect">
            <a:avLst/>
          </a:prstGeom>
        </p:spPr>
        <p:txBody>
          <a:bodyPr vert="horz" wrap="square" lIns="0" tIns="38966" rIns="0" bIns="0" rtlCol="0">
            <a:spAutoFit/>
          </a:bodyPr>
          <a:lstStyle/>
          <a:p>
            <a:pPr marL="15153" marR="3464" indent="-433" algn="ctr">
              <a:spcBef>
                <a:spcPts val="307"/>
              </a:spcBef>
            </a:pPr>
            <a:r>
              <a:rPr sz="3600" spc="-82" dirty="0">
                <a:solidFill>
                  <a:srgbClr val="2A5A8E"/>
                </a:solidFill>
                <a:latin typeface="Arimo Bold" panose="020B0704020202020204" pitchFamily="34" charset="0"/>
                <a:ea typeface="Arimo Bold" panose="020B0704020202020204" pitchFamily="34" charset="0"/>
                <a:cs typeface="Arimo Bold" panose="020B0704020202020204" pitchFamily="34" charset="0"/>
              </a:rPr>
              <a:t>Meeting</a:t>
            </a:r>
            <a:r>
              <a:rPr sz="3600" spc="-65" dirty="0">
                <a:solidFill>
                  <a:srgbClr val="2A5A8E"/>
                </a:solidFill>
              </a:rPr>
              <a:t> </a:t>
            </a:r>
            <a:r>
              <a:rPr sz="3600" spc="-68" dirty="0">
                <a:solidFill>
                  <a:srgbClr val="2A5A8E"/>
                </a:solidFill>
              </a:rPr>
              <a:t>the</a:t>
            </a:r>
            <a:r>
              <a:rPr sz="3600" spc="-65" dirty="0">
                <a:solidFill>
                  <a:srgbClr val="2A5A8E"/>
                </a:solidFill>
              </a:rPr>
              <a:t> </a:t>
            </a:r>
            <a:br>
              <a:rPr lang="en-US" sz="3600" spc="-65" dirty="0">
                <a:solidFill>
                  <a:srgbClr val="2A5A8E"/>
                </a:solidFill>
              </a:rPr>
            </a:br>
            <a:r>
              <a:rPr sz="3600" spc="-7" dirty="0">
                <a:solidFill>
                  <a:srgbClr val="2A5A8E"/>
                </a:solidFill>
              </a:rPr>
              <a:t>Public </a:t>
            </a:r>
            <a:r>
              <a:rPr sz="3600" spc="-85" dirty="0">
                <a:solidFill>
                  <a:srgbClr val="2A5A8E"/>
                </a:solidFill>
              </a:rPr>
              <a:t>Transportation</a:t>
            </a:r>
            <a:r>
              <a:rPr sz="3600" spc="-58" dirty="0">
                <a:solidFill>
                  <a:srgbClr val="2A5A8E"/>
                </a:solidFill>
              </a:rPr>
              <a:t> </a:t>
            </a:r>
            <a:r>
              <a:rPr sz="3600" spc="-89" dirty="0">
                <a:solidFill>
                  <a:srgbClr val="2A5A8E"/>
                </a:solidFill>
              </a:rPr>
              <a:t>Needs</a:t>
            </a:r>
            <a:r>
              <a:rPr sz="3600" spc="-55" dirty="0">
                <a:solidFill>
                  <a:srgbClr val="2A5A8E"/>
                </a:solidFill>
              </a:rPr>
              <a:t> </a:t>
            </a:r>
            <a:r>
              <a:rPr sz="3600" spc="-17" dirty="0">
                <a:solidFill>
                  <a:srgbClr val="2A5A8E"/>
                </a:solidFill>
              </a:rPr>
              <a:t>in </a:t>
            </a:r>
            <a:r>
              <a:rPr sz="3600" spc="-68" dirty="0">
                <a:solidFill>
                  <a:srgbClr val="2A5A8E"/>
                </a:solidFill>
              </a:rPr>
              <a:t>the</a:t>
            </a:r>
            <a:r>
              <a:rPr sz="3600" spc="-72" dirty="0">
                <a:solidFill>
                  <a:srgbClr val="2A5A8E"/>
                </a:solidFill>
              </a:rPr>
              <a:t> </a:t>
            </a:r>
            <a:r>
              <a:rPr sz="3600" spc="-112" dirty="0">
                <a:solidFill>
                  <a:srgbClr val="2A5A8E"/>
                </a:solidFill>
              </a:rPr>
              <a:t>REMPO</a:t>
            </a:r>
            <a:r>
              <a:rPr sz="3600" spc="-119" dirty="0">
                <a:solidFill>
                  <a:srgbClr val="2A5A8E"/>
                </a:solidFill>
              </a:rPr>
              <a:t> </a:t>
            </a:r>
            <a:r>
              <a:rPr sz="3600" spc="-14" dirty="0">
                <a:solidFill>
                  <a:srgbClr val="2A5A8E"/>
                </a:solidFill>
              </a:rPr>
              <a:t>Area</a:t>
            </a:r>
          </a:p>
        </p:txBody>
      </p:sp>
      <p:grpSp>
        <p:nvGrpSpPr>
          <p:cNvPr id="11" name="Group 10">
            <a:extLst>
              <a:ext uri="{FF2B5EF4-FFF2-40B4-BE49-F238E27FC236}">
                <a16:creationId xmlns:a16="http://schemas.microsoft.com/office/drawing/2014/main" id="{CC132E9A-D665-0D40-A95D-971650769B2E}"/>
              </a:ext>
            </a:extLst>
          </p:cNvPr>
          <p:cNvGrpSpPr/>
          <p:nvPr/>
        </p:nvGrpSpPr>
        <p:grpSpPr>
          <a:xfrm>
            <a:off x="228600" y="152400"/>
            <a:ext cx="6858978" cy="1276528"/>
            <a:chOff x="1218711" y="762000"/>
            <a:chExt cx="6858978" cy="1276528"/>
          </a:xfrm>
        </p:grpSpPr>
        <p:pic>
          <p:nvPicPr>
            <p:cNvPr id="9" name="Picture 8">
              <a:extLst>
                <a:ext uri="{FF2B5EF4-FFF2-40B4-BE49-F238E27FC236}">
                  <a16:creationId xmlns:a16="http://schemas.microsoft.com/office/drawing/2014/main" id="{9AEEF8AB-12E5-91F1-2927-95594F6C0B0D}"/>
                </a:ext>
              </a:extLst>
            </p:cNvPr>
            <p:cNvPicPr>
              <a:picLocks noChangeAspect="1"/>
            </p:cNvPicPr>
            <p:nvPr/>
          </p:nvPicPr>
          <p:blipFill>
            <a:blip r:embed="rId3"/>
            <a:srcRect l="2174"/>
            <a:stretch/>
          </p:blipFill>
          <p:spPr>
            <a:xfrm>
              <a:off x="1218711" y="762000"/>
              <a:ext cx="6858978" cy="1276528"/>
            </a:xfrm>
            <a:prstGeom prst="rect">
              <a:avLst/>
            </a:prstGeom>
          </p:spPr>
        </p:pic>
        <p:sp>
          <p:nvSpPr>
            <p:cNvPr id="10" name="Rectangle 9">
              <a:extLst>
                <a:ext uri="{FF2B5EF4-FFF2-40B4-BE49-F238E27FC236}">
                  <a16:creationId xmlns:a16="http://schemas.microsoft.com/office/drawing/2014/main" id="{3EB7FC2A-DEEB-CC23-0A43-2DFEF98C79EB}"/>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D79F48AD-6A0C-B89A-D7CF-BC0A3C60DB61}"/>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16577" y="211110"/>
            <a:ext cx="3077008" cy="335436"/>
          </a:xfrm>
          <a:prstGeom prst="rect">
            <a:avLst/>
          </a:prstGeom>
        </p:spPr>
        <p:txBody>
          <a:bodyPr vert="horz" wrap="square" lIns="0" tIns="8659" rIns="0" bIns="0" rtlCol="0">
            <a:spAutoFit/>
          </a:bodyPr>
          <a:lstStyle/>
          <a:p>
            <a:pPr marL="8659" marR="3464">
              <a:lnSpc>
                <a:spcPct val="112100"/>
              </a:lnSpc>
              <a:spcBef>
                <a:spcPts val="68"/>
              </a:spcBef>
            </a:pPr>
            <a:r>
              <a:rPr sz="989" dirty="0">
                <a:solidFill>
                  <a:srgbClr val="001B1B"/>
                </a:solidFill>
                <a:latin typeface="Arial Narrow"/>
                <a:cs typeface="Arial Narrow"/>
              </a:rPr>
              <a:t>of</a:t>
            </a:r>
            <a:r>
              <a:rPr sz="989" spc="-24" dirty="0">
                <a:solidFill>
                  <a:srgbClr val="001B1B"/>
                </a:solidFill>
                <a:latin typeface="Arial Narrow"/>
                <a:cs typeface="Arial Narrow"/>
              </a:rPr>
              <a:t> </a:t>
            </a:r>
            <a:r>
              <a:rPr sz="989" spc="-68" dirty="0">
                <a:solidFill>
                  <a:srgbClr val="001B1B"/>
                </a:solidFill>
                <a:latin typeface="Arial Narrow"/>
                <a:cs typeface="Arial Narrow"/>
              </a:rPr>
              <a:t>a</a:t>
            </a:r>
            <a:r>
              <a:rPr sz="989" spc="-24" dirty="0">
                <a:solidFill>
                  <a:srgbClr val="001B1B"/>
                </a:solidFill>
                <a:latin typeface="Arial Narrow"/>
                <a:cs typeface="Arial Narrow"/>
              </a:rPr>
              <a:t> </a:t>
            </a:r>
            <a:r>
              <a:rPr sz="989" spc="-44" dirty="0">
                <a:solidFill>
                  <a:srgbClr val="001B1B"/>
                </a:solidFill>
                <a:latin typeface="Arial Narrow"/>
                <a:cs typeface="Arial Narrow"/>
              </a:rPr>
              <a:t>large</a:t>
            </a:r>
            <a:r>
              <a:rPr sz="989" spc="-24" dirty="0">
                <a:solidFill>
                  <a:srgbClr val="001B1B"/>
                </a:solidFill>
                <a:latin typeface="Arial Narrow"/>
                <a:cs typeface="Arial Narrow"/>
              </a:rPr>
              <a:t> </a:t>
            </a:r>
            <a:r>
              <a:rPr sz="989" spc="-41" dirty="0">
                <a:solidFill>
                  <a:srgbClr val="001B1B"/>
                </a:solidFill>
                <a:latin typeface="Arial Narrow"/>
                <a:cs typeface="Arial Narrow"/>
              </a:rPr>
              <a:t>manufacturing</a:t>
            </a:r>
            <a:r>
              <a:rPr sz="989" spc="-24" dirty="0">
                <a:solidFill>
                  <a:srgbClr val="001B1B"/>
                </a:solidFill>
                <a:latin typeface="Arial Narrow"/>
                <a:cs typeface="Arial Narrow"/>
              </a:rPr>
              <a:t> </a:t>
            </a:r>
            <a:r>
              <a:rPr sz="989" spc="-55" dirty="0">
                <a:solidFill>
                  <a:srgbClr val="001B1B"/>
                </a:solidFill>
                <a:latin typeface="Arial Narrow"/>
                <a:cs typeface="Arial Narrow"/>
              </a:rPr>
              <a:t>center,</a:t>
            </a:r>
            <a:r>
              <a:rPr sz="989" spc="-24" dirty="0">
                <a:solidFill>
                  <a:srgbClr val="001B1B"/>
                </a:solidFill>
                <a:latin typeface="Arial Narrow"/>
                <a:cs typeface="Arial Narrow"/>
              </a:rPr>
              <a:t> final </a:t>
            </a:r>
            <a:r>
              <a:rPr sz="989" spc="-27" dirty="0">
                <a:solidFill>
                  <a:srgbClr val="001B1B"/>
                </a:solidFill>
                <a:latin typeface="Arial Narrow"/>
                <a:cs typeface="Arial Narrow"/>
              </a:rPr>
              <a:t>point</a:t>
            </a:r>
            <a:r>
              <a:rPr sz="989" spc="-24" dirty="0">
                <a:solidFill>
                  <a:srgbClr val="001B1B"/>
                </a:solidFill>
                <a:latin typeface="Arial Narrow"/>
                <a:cs typeface="Arial Narrow"/>
              </a:rPr>
              <a:t> </a:t>
            </a:r>
            <a:r>
              <a:rPr sz="989" dirty="0">
                <a:solidFill>
                  <a:srgbClr val="001B1B"/>
                </a:solidFill>
                <a:latin typeface="Arial Narrow"/>
                <a:cs typeface="Arial Narrow"/>
              </a:rPr>
              <a:t>of</a:t>
            </a:r>
            <a:r>
              <a:rPr sz="989" spc="-24" dirty="0">
                <a:solidFill>
                  <a:srgbClr val="001B1B"/>
                </a:solidFill>
                <a:latin typeface="Arial Narrow"/>
                <a:cs typeface="Arial Narrow"/>
              </a:rPr>
              <a:t> </a:t>
            </a:r>
            <a:r>
              <a:rPr sz="989" spc="-58" dirty="0">
                <a:solidFill>
                  <a:srgbClr val="001B1B"/>
                </a:solidFill>
                <a:latin typeface="Arial Narrow"/>
                <a:cs typeface="Arial Narrow"/>
              </a:rPr>
              <a:t>assembly,</a:t>
            </a:r>
            <a:r>
              <a:rPr sz="989" spc="-24" dirty="0">
                <a:solidFill>
                  <a:srgbClr val="001B1B"/>
                </a:solidFill>
                <a:latin typeface="Arial Narrow"/>
                <a:cs typeface="Arial Narrow"/>
              </a:rPr>
              <a:t> </a:t>
            </a:r>
            <a:r>
              <a:rPr sz="989" spc="-37" dirty="0">
                <a:solidFill>
                  <a:srgbClr val="001B1B"/>
                </a:solidFill>
                <a:latin typeface="Arial Narrow"/>
                <a:cs typeface="Arial Narrow"/>
              </a:rPr>
              <a:t>or</a:t>
            </a:r>
            <a:r>
              <a:rPr sz="989" spc="-24" dirty="0">
                <a:solidFill>
                  <a:srgbClr val="001B1B"/>
                </a:solidFill>
                <a:latin typeface="Arial Narrow"/>
                <a:cs typeface="Arial Narrow"/>
              </a:rPr>
              <a:t> </a:t>
            </a:r>
            <a:r>
              <a:rPr sz="989" spc="-37" dirty="0">
                <a:solidFill>
                  <a:srgbClr val="001B1B"/>
                </a:solidFill>
                <a:latin typeface="Arial Narrow"/>
                <a:cs typeface="Arial Narrow"/>
              </a:rPr>
              <a:t>other</a:t>
            </a:r>
            <a:r>
              <a:rPr sz="989" spc="-24" dirty="0">
                <a:solidFill>
                  <a:srgbClr val="001B1B"/>
                </a:solidFill>
                <a:latin typeface="Arial Narrow"/>
                <a:cs typeface="Arial Narrow"/>
              </a:rPr>
              <a:t> </a:t>
            </a:r>
            <a:r>
              <a:rPr sz="989" spc="-14" dirty="0">
                <a:solidFill>
                  <a:srgbClr val="001B1B"/>
                </a:solidFill>
                <a:latin typeface="Arial Narrow"/>
                <a:cs typeface="Arial Narrow"/>
              </a:rPr>
              <a:t>facility</a:t>
            </a:r>
            <a:r>
              <a:rPr sz="989" spc="-24" dirty="0">
                <a:solidFill>
                  <a:srgbClr val="001B1B"/>
                </a:solidFill>
                <a:latin typeface="Arial Narrow"/>
                <a:cs typeface="Arial Narrow"/>
              </a:rPr>
              <a:t> </a:t>
            </a:r>
            <a:r>
              <a:rPr sz="989" spc="-17" dirty="0">
                <a:solidFill>
                  <a:srgbClr val="001B1B"/>
                </a:solidFill>
                <a:latin typeface="Arial Narrow"/>
                <a:cs typeface="Arial Narrow"/>
              </a:rPr>
              <a:t>via </a:t>
            </a:r>
            <a:r>
              <a:rPr sz="989" spc="-51" dirty="0">
                <a:solidFill>
                  <a:srgbClr val="001B1B"/>
                </a:solidFill>
                <a:latin typeface="Arial Narrow"/>
                <a:cs typeface="Arial Narrow"/>
              </a:rPr>
              <a:t>proposed</a:t>
            </a:r>
            <a:r>
              <a:rPr sz="989" spc="-20" dirty="0">
                <a:solidFill>
                  <a:srgbClr val="001B1B"/>
                </a:solidFill>
                <a:latin typeface="Arial Narrow"/>
                <a:cs typeface="Arial Narrow"/>
              </a:rPr>
              <a:t> </a:t>
            </a:r>
            <a:r>
              <a:rPr sz="989" spc="-37" dirty="0">
                <a:solidFill>
                  <a:srgbClr val="001B1B"/>
                </a:solidFill>
                <a:latin typeface="Arial Narrow"/>
                <a:cs typeface="Arial Narrow"/>
              </a:rPr>
              <a:t>steps</a:t>
            </a:r>
            <a:r>
              <a:rPr sz="989" spc="-17" dirty="0">
                <a:solidFill>
                  <a:srgbClr val="001B1B"/>
                </a:solidFill>
                <a:latin typeface="Arial Narrow"/>
                <a:cs typeface="Arial Narrow"/>
              </a:rPr>
              <a:t> </a:t>
            </a:r>
            <a:r>
              <a:rPr sz="989" spc="-14" dirty="0">
                <a:solidFill>
                  <a:srgbClr val="001B1B"/>
                </a:solidFill>
                <a:latin typeface="Arial Narrow"/>
                <a:cs typeface="Arial Narrow"/>
              </a:rPr>
              <a:t>for</a:t>
            </a:r>
            <a:r>
              <a:rPr sz="989" spc="-17" dirty="0">
                <a:solidFill>
                  <a:srgbClr val="001B1B"/>
                </a:solidFill>
                <a:latin typeface="Arial Narrow"/>
                <a:cs typeface="Arial Narrow"/>
              </a:rPr>
              <a:t> </a:t>
            </a:r>
            <a:r>
              <a:rPr sz="989" spc="-34" dirty="0">
                <a:solidFill>
                  <a:srgbClr val="001B1B"/>
                </a:solidFill>
                <a:latin typeface="Arial Narrow"/>
                <a:cs typeface="Arial Narrow"/>
              </a:rPr>
              <a:t>requisite</a:t>
            </a:r>
            <a:r>
              <a:rPr sz="989" spc="-17" dirty="0">
                <a:solidFill>
                  <a:srgbClr val="001B1B"/>
                </a:solidFill>
                <a:latin typeface="Arial Narrow"/>
                <a:cs typeface="Arial Narrow"/>
              </a:rPr>
              <a:t> </a:t>
            </a:r>
            <a:r>
              <a:rPr sz="989" spc="-58" dirty="0">
                <a:solidFill>
                  <a:srgbClr val="001B1B"/>
                </a:solidFill>
                <a:latin typeface="Arial Narrow"/>
                <a:cs typeface="Arial Narrow"/>
              </a:rPr>
              <a:t>roadway</a:t>
            </a:r>
            <a:r>
              <a:rPr sz="989" spc="-20" dirty="0">
                <a:solidFill>
                  <a:srgbClr val="001B1B"/>
                </a:solidFill>
                <a:latin typeface="Arial Narrow"/>
                <a:cs typeface="Arial Narrow"/>
              </a:rPr>
              <a:t> </a:t>
            </a:r>
            <a:r>
              <a:rPr sz="989" spc="-7" dirty="0">
                <a:solidFill>
                  <a:srgbClr val="001B1B"/>
                </a:solidFill>
                <a:latin typeface="Arial Narrow"/>
                <a:cs typeface="Arial Narrow"/>
              </a:rPr>
              <a:t>improvement.</a:t>
            </a:r>
            <a:endParaRPr sz="989">
              <a:latin typeface="Arial Narrow"/>
              <a:cs typeface="Arial Narrow"/>
            </a:endParaRPr>
          </a:p>
        </p:txBody>
      </p:sp>
      <p:pic>
        <p:nvPicPr>
          <p:cNvPr id="3" name="object 3"/>
          <p:cNvPicPr/>
          <p:nvPr/>
        </p:nvPicPr>
        <p:blipFill>
          <a:blip r:embed="rId3" cstate="print"/>
          <a:stretch>
            <a:fillRect/>
          </a:stretch>
        </p:blipFill>
        <p:spPr>
          <a:xfrm>
            <a:off x="685800" y="1946563"/>
            <a:ext cx="1354379" cy="1884400"/>
          </a:xfrm>
          <a:prstGeom prst="rect">
            <a:avLst/>
          </a:prstGeom>
          <a:ln>
            <a:solidFill>
              <a:srgbClr val="FFC000"/>
            </a:solidFill>
          </a:ln>
        </p:spPr>
      </p:pic>
      <p:sp>
        <p:nvSpPr>
          <p:cNvPr id="5" name="object 5"/>
          <p:cNvSpPr txBox="1"/>
          <p:nvPr/>
        </p:nvSpPr>
        <p:spPr>
          <a:xfrm>
            <a:off x="2362200" y="1939233"/>
            <a:ext cx="6400800" cy="1593017"/>
          </a:xfrm>
          <a:prstGeom prst="rect">
            <a:avLst/>
          </a:prstGeom>
        </p:spPr>
        <p:txBody>
          <a:bodyPr vert="horz" wrap="square" lIns="0" tIns="6494" rIns="0" bIns="0" rtlCol="0">
            <a:spAutoFit/>
          </a:bodyPr>
          <a:lstStyle/>
          <a:p>
            <a:pPr marL="8659" marR="3464">
              <a:lnSpc>
                <a:spcPct val="113599"/>
              </a:lnSpc>
              <a:spcBef>
                <a:spcPts val="51"/>
              </a:spcBef>
            </a:pP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Highway</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Access</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July</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2007,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was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conducted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proactively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identify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address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anticipated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problems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relating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U.S.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Department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Defense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2005</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Base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Realignment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Closure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85" dirty="0">
                <a:solidFill>
                  <a:srgbClr val="001B1B"/>
                </a:solidFill>
                <a:latin typeface="Arimo" panose="020B0604020202020204" pitchFamily="34" charset="0"/>
                <a:ea typeface="Arimo" panose="020B0604020202020204" pitchFamily="34" charset="0"/>
                <a:cs typeface="Arimo" panose="020B0604020202020204" pitchFamily="34" charset="0"/>
              </a:rPr>
              <a:t>(BRAC)</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Report.</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This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report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detailed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many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changes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occurred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on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Military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Reservation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affected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surrounding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region.</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accommodated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base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relocation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specific</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changes,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with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attending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general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population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growth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experienced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Radcliff-Fort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recent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years.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solutions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improving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access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from</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adjoining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highway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33" dirty="0">
                <a:solidFill>
                  <a:srgbClr val="001B1B"/>
                </a:solidFill>
                <a:latin typeface="Arimo" panose="020B0604020202020204" pitchFamily="34" charset="0"/>
                <a:ea typeface="Arimo" panose="020B0604020202020204" pitchFamily="34" charset="0"/>
                <a:cs typeface="Arimo" panose="020B0604020202020204" pitchFamily="34" charset="0"/>
              </a:rPr>
              <a:t>US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31W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improving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adjacent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North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Wilson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82" dirty="0">
                <a:solidFill>
                  <a:srgbClr val="001B1B"/>
                </a:solidFill>
                <a:latin typeface="Arimo" panose="020B0604020202020204" pitchFamily="34" charset="0"/>
                <a:ea typeface="Arimo" panose="020B0604020202020204" pitchFamily="34" charset="0"/>
                <a:cs typeface="Arimo" panose="020B0604020202020204" pitchFamily="34" charset="0"/>
              </a:rPr>
              <a:t>Road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via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lanes,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eliminating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slip</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ramp,</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adding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turning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lane.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reducing</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measures</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reconstructing</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Brandenburg</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Station </a:t>
            </a:r>
            <a:r>
              <a:rPr sz="1000" spc="-82" dirty="0">
                <a:solidFill>
                  <a:srgbClr val="001B1B"/>
                </a:solidFill>
                <a:latin typeface="Arimo" panose="020B0604020202020204" pitchFamily="34" charset="0"/>
                <a:ea typeface="Arimo" panose="020B0604020202020204" pitchFamily="34" charset="0"/>
                <a:cs typeface="Arimo" panose="020B0604020202020204" pitchFamily="34" charset="0"/>
              </a:rPr>
              <a:t>Road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adjacent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33" dirty="0">
                <a:solidFill>
                  <a:srgbClr val="001B1B"/>
                </a:solidFill>
                <a:latin typeface="Arimo" panose="020B0604020202020204" pitchFamily="34" charset="0"/>
                <a:ea typeface="Arimo" panose="020B0604020202020204" pitchFamily="34" charset="0"/>
                <a:cs typeface="Arimo" panose="020B0604020202020204" pitchFamily="34" charset="0"/>
              </a:rPr>
              <a:t>US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31</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accommodate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new</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entrance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exit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ramps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lane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Diverse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solutions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employee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shuttle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from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Louisville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as</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6" name="Group 5">
            <a:extLst>
              <a:ext uri="{FF2B5EF4-FFF2-40B4-BE49-F238E27FC236}">
                <a16:creationId xmlns:a16="http://schemas.microsoft.com/office/drawing/2014/main" id="{B9231B79-3A48-8CC4-73A5-FD78B367C78B}"/>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92C246CA-8184-DDAB-7EAA-1D0F4111A43C}"/>
                </a:ext>
              </a:extLst>
            </p:cNvPr>
            <p:cNvPicPr>
              <a:picLocks noChangeAspect="1"/>
            </p:cNvPicPr>
            <p:nvPr/>
          </p:nvPicPr>
          <p:blipFill>
            <a:blip r:embed="rId4"/>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FE0E5D78-44CF-F5C7-743E-300B2C6A621E}"/>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8DA1034A-EB4F-A385-0854-AEA668F16899}"/>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F72503-DEEA-1FC5-606D-D380304FE5A8}"/>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2" name="object 3">
            <a:extLst>
              <a:ext uri="{FF2B5EF4-FFF2-40B4-BE49-F238E27FC236}">
                <a16:creationId xmlns:a16="http://schemas.microsoft.com/office/drawing/2014/main" id="{E98C1954-D191-0B0F-0291-A0310B7B6B3A}"/>
              </a:ext>
            </a:extLst>
          </p:cNvPr>
          <p:cNvPicPr/>
          <p:nvPr/>
        </p:nvPicPr>
        <p:blipFill>
          <a:blip r:embed="rId5" cstate="print"/>
          <a:stretch>
            <a:fillRect/>
          </a:stretch>
        </p:blipFill>
        <p:spPr>
          <a:xfrm>
            <a:off x="594540" y="4003680"/>
            <a:ext cx="1536897" cy="2149614"/>
          </a:xfrm>
          <a:prstGeom prst="rect">
            <a:avLst/>
          </a:prstGeom>
        </p:spPr>
      </p:pic>
      <p:sp>
        <p:nvSpPr>
          <p:cNvPr id="13" name="object 10">
            <a:extLst>
              <a:ext uri="{FF2B5EF4-FFF2-40B4-BE49-F238E27FC236}">
                <a16:creationId xmlns:a16="http://schemas.microsoft.com/office/drawing/2014/main" id="{4BA73C4B-AE7C-D03C-6C58-4D8761BC8CA2}"/>
              </a:ext>
            </a:extLst>
          </p:cNvPr>
          <p:cNvSpPr txBox="1"/>
          <p:nvPr/>
        </p:nvSpPr>
        <p:spPr>
          <a:xfrm>
            <a:off x="2376591" y="4003680"/>
            <a:ext cx="6273959" cy="1423706"/>
          </a:xfrm>
          <a:prstGeom prst="rect">
            <a:avLst/>
          </a:prstGeom>
        </p:spPr>
        <p:txBody>
          <a:bodyPr vert="horz" wrap="square" lIns="0" tIns="12556" rIns="0" bIns="0" rtlCol="0">
            <a:spAutoFit/>
          </a:bodyPr>
          <a:lstStyle/>
          <a:p>
            <a:pPr marL="8659" marR="3464">
              <a:lnSpc>
                <a:spcPct val="113799"/>
              </a:lnSpc>
              <a:spcBef>
                <a:spcPts val="99"/>
              </a:spcBef>
            </a:pP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Radcliff/Elizabethtown</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Final</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Report,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September</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2005,</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23"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Public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Final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Report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required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holistic</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outline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Radcliff-</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2000</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Census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designated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Metropolitan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Planning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Organization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(MPO)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required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oversee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communities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in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This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means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that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106" dirty="0">
                <a:solidFill>
                  <a:srgbClr val="001B1B"/>
                </a:solidFill>
                <a:latin typeface="Arimo" panose="020B0604020202020204" pitchFamily="34" charset="0"/>
                <a:ea typeface="Arimo" panose="020B0604020202020204" pitchFamily="34" charset="0"/>
                <a:cs typeface="Arimo" panose="020B0604020202020204" pitchFamily="34" charset="0"/>
              </a:rPr>
              <a:t>MPO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needed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outline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how</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demographic</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socioeconomic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conditions/needs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their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organizational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transportation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services/goals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within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region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interacted.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Community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involvement</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was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essential</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stakeholder</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engagement</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provided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important</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feedback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relating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desired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service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service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hours,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fare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price.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Once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assessments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needs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future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service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desires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addressed,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three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phases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recommendation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fulfill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fixed-</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route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service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expansion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requests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possible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financial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costs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expansions.</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1472381" y="1905944"/>
            <a:ext cx="6757219" cy="4533059"/>
          </a:xfrm>
          <a:prstGeom prst="rect">
            <a:avLst/>
          </a:prstGeom>
        </p:spPr>
        <p:txBody>
          <a:bodyPr vert="horz" wrap="square" lIns="0" tIns="8659" rIns="0" bIns="0" rtlCol="0">
            <a:spAutoFit/>
          </a:bodyPr>
          <a:lstStyle/>
          <a:p>
            <a:pPr marL="299168" marR="1718351" indent="-171450" algn="l">
              <a:lnSpc>
                <a:spcPts val="2000"/>
              </a:lnSpc>
              <a:spcBef>
                <a:spcPts val="68"/>
              </a:spcBef>
              <a:buFont typeface="Arial" panose="020B0604020202020204" pitchFamily="34" charset="0"/>
              <a:buChar char="•"/>
            </a:pPr>
            <a:r>
              <a:rPr sz="1400" b="1" spc="-34" dirty="0">
                <a:solidFill>
                  <a:srgbClr val="001B1B"/>
                </a:solidFill>
                <a:latin typeface="Arimo" panose="020B0604020202020204" pitchFamily="34" charset="0"/>
                <a:ea typeface="Arimo" panose="020B0604020202020204" pitchFamily="34" charset="0"/>
                <a:cs typeface="Arimo" panose="020B0604020202020204" pitchFamily="34" charset="0"/>
              </a:rPr>
              <a:t>Baptist</a:t>
            </a:r>
            <a:r>
              <a:rPr sz="14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44" dirty="0">
                <a:solidFill>
                  <a:srgbClr val="001B1B"/>
                </a:solidFill>
                <a:latin typeface="Arimo" panose="020B0604020202020204" pitchFamily="34" charset="0"/>
                <a:ea typeface="Arimo" panose="020B0604020202020204" pitchFamily="34" charset="0"/>
                <a:cs typeface="Arimo" panose="020B0604020202020204" pitchFamily="34" charset="0"/>
              </a:rPr>
              <a:t>Health</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Hardin</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Hospital</a:t>
            </a:r>
            <a:endParaRPr lang="en-US" sz="1400" b="1" spc="-27"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1718351" indent="-171450" algn="l">
              <a:lnSpc>
                <a:spcPts val="2000"/>
              </a:lnSpc>
              <a:spcBef>
                <a:spcPts val="68"/>
              </a:spcBef>
              <a:buFont typeface="Arial" panose="020B0604020202020204" pitchFamily="34" charset="0"/>
              <a:buChar char="•"/>
            </a:pPr>
            <a:r>
              <a:rPr sz="1400" b="1" spc="-61" dirty="0">
                <a:solidFill>
                  <a:srgbClr val="001B1B"/>
                </a:solidFill>
                <a:latin typeface="Arimo" panose="020B0604020202020204" pitchFamily="34" charset="0"/>
                <a:ea typeface="Arimo" panose="020B0604020202020204" pitchFamily="34" charset="0"/>
                <a:cs typeface="Arimo" panose="020B0604020202020204" pitchFamily="34" charset="0"/>
              </a:rPr>
              <a:t>BlueOval</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17" dirty="0">
                <a:solidFill>
                  <a:srgbClr val="001B1B"/>
                </a:solidFill>
                <a:latin typeface="Arimo" panose="020B0604020202020204" pitchFamily="34" charset="0"/>
                <a:ea typeface="Arimo" panose="020B0604020202020204" pitchFamily="34" charset="0"/>
                <a:cs typeface="Arimo" panose="020B0604020202020204" pitchFamily="34" charset="0"/>
              </a:rPr>
              <a:t>SK</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2097609" indent="-171450" algn="l">
              <a:lnSpc>
                <a:spcPts val="2000"/>
              </a:lnSpc>
              <a:spcBef>
                <a:spcPts val="27"/>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City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Brandenburg </a:t>
            </a:r>
            <a:endParaRPr lang="en-US" sz="1400" b="1" spc="-2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2097609" indent="-171450" algn="l">
              <a:lnSpc>
                <a:spcPts val="2000"/>
              </a:lnSpc>
              <a:spcBef>
                <a:spcPts val="27"/>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City</a:t>
            </a: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44" dirty="0">
                <a:solidFill>
                  <a:srgbClr val="001B1B"/>
                </a:solidFill>
                <a:latin typeface="Arimo" panose="020B0604020202020204" pitchFamily="34" charset="0"/>
                <a:ea typeface="Arimo" panose="020B0604020202020204" pitchFamily="34" charset="0"/>
                <a:cs typeface="Arimo" panose="020B0604020202020204" pitchFamily="34" charset="0"/>
              </a:rPr>
              <a:t>Elizabethtown </a:t>
            </a:r>
            <a:endParaRPr lang="en-US" sz="1400" b="1" spc="-44"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2097609" indent="-171450" algn="l">
              <a:lnSpc>
                <a:spcPts val="2000"/>
              </a:lnSpc>
              <a:spcBef>
                <a:spcPts val="27"/>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City</a:t>
            </a: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Radcliff</a:t>
            </a:r>
            <a:endParaRPr sz="1400" b="1" dirty="0">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142"/>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City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1" dirty="0">
                <a:solidFill>
                  <a:srgbClr val="001B1B"/>
                </a:solidFill>
                <a:latin typeface="Arimo" panose="020B0604020202020204" pitchFamily="34" charset="0"/>
                <a:ea typeface="Arimo" panose="020B0604020202020204" pitchFamily="34" charset="0"/>
                <a:cs typeface="Arimo" panose="020B0604020202020204" pitchFamily="34" charset="0"/>
              </a:rPr>
              <a:t>Vine</a:t>
            </a: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14" dirty="0">
                <a:solidFill>
                  <a:srgbClr val="001B1B"/>
                </a:solidFill>
                <a:latin typeface="Arimo" panose="020B0604020202020204" pitchFamily="34" charset="0"/>
                <a:ea typeface="Arimo" panose="020B0604020202020204" pitchFamily="34" charset="0"/>
                <a:cs typeface="Arimo" panose="020B0604020202020204" pitchFamily="34" charset="0"/>
              </a:rPr>
              <a:t>Grove</a:t>
            </a:r>
            <a:endParaRPr sz="1400" b="1" dirty="0">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142"/>
              </a:spcBef>
              <a:buFont typeface="Arial" panose="020B0604020202020204" pitchFamily="34" charset="0"/>
              <a:buChar char="•"/>
            </a:pP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4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Community</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61"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400" b="1"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Technical</a:t>
            </a:r>
            <a:r>
              <a:rPr sz="14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College</a:t>
            </a:r>
            <a:endParaRPr lang="en-US" sz="1400" b="1" spc="-7"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142"/>
              </a:spcBef>
              <a:buFont typeface="Arial" panose="020B0604020202020204" pitchFamily="34" charset="0"/>
              <a:buChar char="•"/>
            </a:pPr>
            <a:r>
              <a:rPr lang="en-US" sz="1400" b="1" spc="-51" dirty="0">
                <a:solidFill>
                  <a:srgbClr val="001B1B"/>
                </a:solidFill>
                <a:latin typeface="Arimo" panose="020B0604020202020204" pitchFamily="34" charset="0"/>
                <a:ea typeface="Arimo" panose="020B0604020202020204" pitchFamily="34" charset="0"/>
                <a:cs typeface="Arimo" panose="020B0604020202020204" pitchFamily="34" charset="0"/>
              </a:rPr>
              <a:t>Family</a:t>
            </a:r>
            <a:r>
              <a:rPr lang="en-US"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400" b="1" spc="-48" dirty="0">
                <a:solidFill>
                  <a:srgbClr val="001B1B"/>
                </a:solidFill>
                <a:latin typeface="Arimo" panose="020B0604020202020204" pitchFamily="34" charset="0"/>
                <a:ea typeface="Arimo" panose="020B0604020202020204" pitchFamily="34" charset="0"/>
                <a:cs typeface="Arimo" panose="020B0604020202020204" pitchFamily="34" charset="0"/>
              </a:rPr>
              <a:t>Scholar</a:t>
            </a:r>
            <a:r>
              <a:rPr lang="en-US" sz="14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400" b="1" spc="-14" dirty="0">
                <a:solidFill>
                  <a:srgbClr val="001B1B"/>
                </a:solidFill>
                <a:latin typeface="Arimo" panose="020B0604020202020204" pitchFamily="34" charset="0"/>
                <a:ea typeface="Arimo" panose="020B0604020202020204" pitchFamily="34" charset="0"/>
                <a:cs typeface="Arimo" panose="020B0604020202020204" pitchFamily="34" charset="0"/>
              </a:rPr>
              <a:t>House</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874978" indent="-171450" algn="l">
              <a:lnSpc>
                <a:spcPts val="2000"/>
              </a:lnSpc>
              <a:spcBef>
                <a:spcPts val="48"/>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Elizabethtown/Hardin</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8"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31" dirty="0">
                <a:solidFill>
                  <a:srgbClr val="001B1B"/>
                </a:solidFill>
                <a:latin typeface="Arimo" panose="020B0604020202020204" pitchFamily="34" charset="0"/>
                <a:ea typeface="Arimo" panose="020B0604020202020204" pitchFamily="34" charset="0"/>
                <a:cs typeface="Arimo" panose="020B0604020202020204" pitchFamily="34" charset="0"/>
              </a:rPr>
              <a:t>Industrial</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Foundation</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2382052" indent="-171450" algn="l">
              <a:lnSpc>
                <a:spcPts val="2000"/>
              </a:lnSpc>
              <a:spcBef>
                <a:spcPts val="51"/>
              </a:spcBef>
              <a:buFont typeface="Arial" panose="020B0604020202020204" pitchFamily="34" charset="0"/>
              <a:buChar char="•"/>
            </a:pPr>
            <a:r>
              <a:rPr sz="1400" b="1" spc="-37"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14" dirty="0">
                <a:solidFill>
                  <a:srgbClr val="001B1B"/>
                </a:solidFill>
                <a:latin typeface="Arimo" panose="020B0604020202020204" pitchFamily="34" charset="0"/>
                <a:ea typeface="Arimo" panose="020B0604020202020204" pitchFamily="34" charset="0"/>
                <a:cs typeface="Arimo" panose="020B0604020202020204" pitchFamily="34" charset="0"/>
              </a:rPr>
              <a:t>Knox </a:t>
            </a:r>
            <a:endParaRPr lang="en-US" sz="1400" b="1" spc="-14"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2382052" indent="-171450" algn="l">
              <a:lnSpc>
                <a:spcPts val="2000"/>
              </a:lnSpc>
              <a:spcBef>
                <a:spcPts val="51"/>
              </a:spcBef>
              <a:buFont typeface="Arial" panose="020B0604020202020204" pitchFamily="34" charset="0"/>
              <a:buChar char="•"/>
            </a:pP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Hardin</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61" dirty="0">
                <a:solidFill>
                  <a:srgbClr val="001B1B"/>
                </a:solidFill>
                <a:latin typeface="Arimo" panose="020B0604020202020204" pitchFamily="34" charset="0"/>
                <a:ea typeface="Arimo" panose="020B0604020202020204" pitchFamily="34" charset="0"/>
                <a:cs typeface="Arimo" panose="020B0604020202020204" pitchFamily="34" charset="0"/>
              </a:rPr>
              <a:t>County</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1413125" indent="-171450" algn="l">
              <a:lnSpc>
                <a:spcPts val="2000"/>
              </a:lnSpc>
              <a:spcBef>
                <a:spcPts val="27"/>
              </a:spcBef>
              <a:buFont typeface="Arial" panose="020B0604020202020204" pitchFamily="34" charset="0"/>
              <a:buChar char="•"/>
            </a:pP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Hardin</a:t>
            </a:r>
            <a:r>
              <a:rPr sz="1400" b="1"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8"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400" b="1"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68" dirty="0">
                <a:solidFill>
                  <a:srgbClr val="001B1B"/>
                </a:solidFill>
                <a:latin typeface="Arimo" panose="020B0604020202020204" pitchFamily="34" charset="0"/>
                <a:ea typeface="Arimo" panose="020B0604020202020204" pitchFamily="34" charset="0"/>
                <a:cs typeface="Arimo" panose="020B0604020202020204" pitchFamily="34" charset="0"/>
              </a:rPr>
              <a:t>Chamber</a:t>
            </a:r>
            <a:r>
              <a:rPr sz="1400" b="1"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8" dirty="0">
                <a:solidFill>
                  <a:srgbClr val="001B1B"/>
                </a:solidFill>
                <a:latin typeface="Arimo" panose="020B0604020202020204" pitchFamily="34" charset="0"/>
                <a:ea typeface="Arimo" panose="020B0604020202020204" pitchFamily="34" charset="0"/>
                <a:cs typeface="Arimo" panose="020B0604020202020204" pitchFamily="34" charset="0"/>
              </a:rPr>
              <a:t>Commerce </a:t>
            </a:r>
            <a:endParaRPr lang="en-US" sz="1400" b="1" spc="-58"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1413125" indent="-171450" algn="l">
              <a:lnSpc>
                <a:spcPts val="2000"/>
              </a:lnSpc>
              <a:spcBef>
                <a:spcPts val="27"/>
              </a:spcBef>
              <a:buFont typeface="Arial" panose="020B0604020202020204" pitchFamily="34" charset="0"/>
              <a:buChar char="•"/>
            </a:pPr>
            <a:r>
              <a:rPr sz="1400" b="1" spc="-68"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County</a:t>
            </a:r>
            <a:endParaRPr sz="1400" b="1" dirty="0">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58"/>
              </a:spcBef>
              <a:buFont typeface="Arial" panose="020B0604020202020204" pitchFamily="34" charset="0"/>
              <a:buChar char="•"/>
            </a:pPr>
            <a:r>
              <a:rPr sz="1400" b="1" spc="-68"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4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8"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Economic</a:t>
            </a:r>
            <a:r>
              <a:rPr sz="14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endParaRPr sz="1400" b="1" dirty="0">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143"/>
              </a:spcBef>
              <a:buFont typeface="Arial" panose="020B0604020202020204" pitchFamily="34" charset="0"/>
              <a:buChar char="•"/>
            </a:pPr>
            <a:r>
              <a:rPr sz="1400" b="1" spc="-48" dirty="0">
                <a:solidFill>
                  <a:srgbClr val="001B1B"/>
                </a:solidFill>
                <a:latin typeface="Arimo" panose="020B0604020202020204" pitchFamily="34" charset="0"/>
                <a:ea typeface="Arimo" panose="020B0604020202020204" pitchFamily="34" charset="0"/>
                <a:cs typeface="Arimo" panose="020B0604020202020204" pitchFamily="34" charset="0"/>
              </a:rPr>
              <a:t>Nucor</a:t>
            </a:r>
            <a:r>
              <a:rPr sz="1400" b="1"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Steel</a:t>
            </a:r>
            <a:endParaRPr sz="1400" b="1" dirty="0">
              <a:latin typeface="Arimo" panose="020B0604020202020204" pitchFamily="34" charset="0"/>
              <a:ea typeface="Arimo" panose="020B0604020202020204" pitchFamily="34" charset="0"/>
              <a:cs typeface="Arimo" panose="020B0604020202020204" pitchFamily="34" charset="0"/>
            </a:endParaRPr>
          </a:p>
          <a:p>
            <a:pPr marL="299168" indent="-171450" algn="l">
              <a:lnSpc>
                <a:spcPts val="2000"/>
              </a:lnSpc>
              <a:spcBef>
                <a:spcPts val="194"/>
              </a:spcBef>
              <a:buFont typeface="Arial" panose="020B0604020202020204" pitchFamily="34" charset="0"/>
              <a:buChar char="•"/>
            </a:pPr>
            <a:r>
              <a:rPr sz="1400" b="1" spc="-41" dirty="0">
                <a:solidFill>
                  <a:srgbClr val="001B1B"/>
                </a:solidFill>
                <a:latin typeface="Arimo" panose="020B0604020202020204" pitchFamily="34" charset="0"/>
                <a:ea typeface="Arimo" panose="020B0604020202020204" pitchFamily="34" charset="0"/>
                <a:cs typeface="Arimo" panose="020B0604020202020204" pitchFamily="34" charset="0"/>
              </a:rPr>
              <a:t>Transit</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34" dirty="0">
                <a:solidFill>
                  <a:srgbClr val="001B1B"/>
                </a:solidFill>
                <a:latin typeface="Arimo" panose="020B0604020202020204" pitchFamily="34" charset="0"/>
                <a:ea typeface="Arimo" panose="020B0604020202020204" pitchFamily="34" charset="0"/>
                <a:cs typeface="Arimo" panose="020B0604020202020204" pitchFamily="34" charset="0"/>
              </a:rPr>
              <a:t>Authority</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1" dirty="0">
                <a:solidFill>
                  <a:srgbClr val="001B1B"/>
                </a:solidFill>
                <a:latin typeface="Arimo" panose="020B0604020202020204" pitchFamily="34" charset="0"/>
                <a:ea typeface="Arimo" panose="020B0604020202020204" pitchFamily="34" charset="0"/>
                <a:cs typeface="Arimo" panose="020B0604020202020204" pitchFamily="34" charset="0"/>
              </a:rPr>
              <a:t>Central</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55" dirty="0">
                <a:solidFill>
                  <a:srgbClr val="001B1B"/>
                </a:solidFill>
                <a:latin typeface="Arimo" panose="020B0604020202020204" pitchFamily="34" charset="0"/>
                <a:ea typeface="Arimo" panose="020B0604020202020204" pitchFamily="34" charset="0"/>
                <a:cs typeface="Arimo" panose="020B0604020202020204" pitchFamily="34" charset="0"/>
              </a:rPr>
              <a:t>Kentucky</a:t>
            </a:r>
            <a:r>
              <a:rPr sz="14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400" b="1" spc="-7" dirty="0">
                <a:solidFill>
                  <a:srgbClr val="001B1B"/>
                </a:solidFill>
                <a:latin typeface="Arimo" panose="020B0604020202020204" pitchFamily="34" charset="0"/>
                <a:ea typeface="Arimo" panose="020B0604020202020204" pitchFamily="34" charset="0"/>
                <a:cs typeface="Arimo" panose="020B0604020202020204" pitchFamily="34" charset="0"/>
              </a:rPr>
              <a:t>(TACK)</a:t>
            </a:r>
            <a:endParaRPr sz="1400" b="1" dirty="0">
              <a:latin typeface="Arimo" panose="020B0604020202020204" pitchFamily="34" charset="0"/>
              <a:ea typeface="Arimo" panose="020B0604020202020204" pitchFamily="34" charset="0"/>
              <a:cs typeface="Arimo" panose="020B0604020202020204" pitchFamily="34" charset="0"/>
            </a:endParaRPr>
          </a:p>
          <a:p>
            <a:pPr marL="171450" indent="-171450">
              <a:spcBef>
                <a:spcPts val="569"/>
              </a:spcBef>
              <a:buFont typeface="Arial" panose="020B0604020202020204" pitchFamily="34" charset="0"/>
              <a:buChar char="•"/>
            </a:pPr>
            <a:endParaRPr sz="1400" dirty="0">
              <a:latin typeface="Arimo" panose="020B0604020202020204" pitchFamily="34" charset="0"/>
              <a:ea typeface="Arimo" panose="020B0604020202020204" pitchFamily="34" charset="0"/>
              <a:cs typeface="Arimo" panose="020B0604020202020204" pitchFamily="34" charset="0"/>
            </a:endParaRPr>
          </a:p>
        </p:txBody>
      </p:sp>
      <p:grpSp>
        <p:nvGrpSpPr>
          <p:cNvPr id="27" name="Group 26">
            <a:extLst>
              <a:ext uri="{FF2B5EF4-FFF2-40B4-BE49-F238E27FC236}">
                <a16:creationId xmlns:a16="http://schemas.microsoft.com/office/drawing/2014/main" id="{D9F313D5-4159-2746-20A8-9A6EDAA35F27}"/>
              </a:ext>
            </a:extLst>
          </p:cNvPr>
          <p:cNvGrpSpPr/>
          <p:nvPr/>
        </p:nvGrpSpPr>
        <p:grpSpPr>
          <a:xfrm>
            <a:off x="228600" y="152400"/>
            <a:ext cx="6858978" cy="1276528"/>
            <a:chOff x="1218711" y="762000"/>
            <a:chExt cx="6858978" cy="1276528"/>
          </a:xfrm>
        </p:grpSpPr>
        <p:pic>
          <p:nvPicPr>
            <p:cNvPr id="28" name="Picture 27">
              <a:extLst>
                <a:ext uri="{FF2B5EF4-FFF2-40B4-BE49-F238E27FC236}">
                  <a16:creationId xmlns:a16="http://schemas.microsoft.com/office/drawing/2014/main" id="{FC08A6A3-04BB-F759-7DD5-7A15A59B56B5}"/>
                </a:ext>
              </a:extLst>
            </p:cNvPr>
            <p:cNvPicPr>
              <a:picLocks noChangeAspect="1"/>
            </p:cNvPicPr>
            <p:nvPr/>
          </p:nvPicPr>
          <p:blipFill>
            <a:blip r:embed="rId3"/>
            <a:srcRect l="2174"/>
            <a:stretch/>
          </p:blipFill>
          <p:spPr>
            <a:xfrm>
              <a:off x="1218711" y="762000"/>
              <a:ext cx="6858978" cy="1276528"/>
            </a:xfrm>
            <a:prstGeom prst="rect">
              <a:avLst/>
            </a:prstGeom>
          </p:spPr>
        </p:pic>
        <p:sp>
          <p:nvSpPr>
            <p:cNvPr id="29" name="Rectangle 28">
              <a:extLst>
                <a:ext uri="{FF2B5EF4-FFF2-40B4-BE49-F238E27FC236}">
                  <a16:creationId xmlns:a16="http://schemas.microsoft.com/office/drawing/2014/main" id="{99078CE7-1C46-BEEF-298A-39D98F801293}"/>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7A245601-C075-0173-0359-9D0FD2E3518A}"/>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445FA39-4ED9-9887-6E03-231C47640CA5}"/>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Stakeholders</a:t>
            </a:r>
          </a:p>
        </p:txBody>
      </p:sp>
    </p:spTree>
    <p:extLst>
      <p:ext uri="{BB962C8B-B14F-4D97-AF65-F5344CB8AC3E}">
        <p14:creationId xmlns:p14="http://schemas.microsoft.com/office/powerpoint/2010/main" val="316680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p:nvPr/>
        </p:nvSpPr>
        <p:spPr>
          <a:xfrm>
            <a:off x="990600" y="1783359"/>
            <a:ext cx="7620000" cy="4279143"/>
          </a:xfrm>
          <a:prstGeom prst="rect">
            <a:avLst/>
          </a:prstGeom>
        </p:spPr>
        <p:txBody>
          <a:bodyPr vert="horz" wrap="square" lIns="0" tIns="8659" rIns="0" bIns="0" rtlCol="0">
            <a:spAutoFit/>
          </a:bodyPr>
          <a:lstStyle/>
          <a:p>
            <a:pPr marL="8659" marR="3464">
              <a:spcBef>
                <a:spcPts val="474"/>
              </a:spcBef>
            </a:pPr>
            <a:r>
              <a:rPr sz="1300" dirty="0">
                <a:solidFill>
                  <a:srgbClr val="001B1B"/>
                </a:solidFill>
                <a:latin typeface="Arimo" panose="020B0604020202020204" pitchFamily="34" charset="0"/>
                <a:ea typeface="Arimo" panose="020B0604020202020204" pitchFamily="34" charset="0"/>
                <a:cs typeface="Arimo" panose="020B0604020202020204" pitchFamily="34" charset="0"/>
              </a:rPr>
              <a:t>Some key themes recurred across multiple stakeholder interviews, and the project team learned several lessons from stakeholders that will inform any potential service developments:</a:t>
            </a:r>
            <a:endParaRPr sz="1300" dirty="0">
              <a:latin typeface="Arimo" panose="020B0604020202020204" pitchFamily="34" charset="0"/>
              <a:ea typeface="Arimo" panose="020B0604020202020204" pitchFamily="34" charset="0"/>
              <a:cs typeface="Arimo" panose="020B0604020202020204" pitchFamily="34" charset="0"/>
            </a:endParaRPr>
          </a:p>
          <a:p>
            <a:pPr>
              <a:spcBef>
                <a:spcPts val="532"/>
              </a:spcBef>
            </a:pPr>
            <a:endParaRPr sz="1000" dirty="0">
              <a:latin typeface="Arimo" panose="020B0604020202020204" pitchFamily="34" charset="0"/>
              <a:ea typeface="Arimo" panose="020B0604020202020204" pitchFamily="34" charset="0"/>
              <a:cs typeface="Arimo" panose="020B0604020202020204" pitchFamily="34" charset="0"/>
            </a:endParaRPr>
          </a:p>
          <a:p>
            <a:pPr marL="8659">
              <a:spcBef>
                <a:spcPts val="600"/>
              </a:spcBef>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Interest in Carpooling</a:t>
            </a:r>
            <a:endParaRPr sz="1400" dirty="0">
              <a:latin typeface="Arimo" panose="020B0604020202020204" pitchFamily="34" charset="0"/>
              <a:ea typeface="Arimo" panose="020B0604020202020204" pitchFamily="34" charset="0"/>
              <a:cs typeface="Arimo" panose="020B0604020202020204" pitchFamily="34" charset="0"/>
            </a:endParaRPr>
          </a:p>
          <a:p>
            <a:pPr marL="299168" marR="151097" indent="-171450">
              <a:spcBef>
                <a:spcPts val="600"/>
              </a:spcBef>
              <a:buFont typeface="Courier New" panose="02070309020205020404" pitchFamily="49" charset="0"/>
              <a:buChar char="o"/>
            </a:pPr>
            <a:r>
              <a:rPr sz="1100" dirty="0">
                <a:solidFill>
                  <a:srgbClr val="001B1B"/>
                </a:solidFill>
                <a:latin typeface="Arimo" panose="020B0604020202020204" pitchFamily="34" charset="0"/>
                <a:ea typeface="Arimo" panose="020B0604020202020204" pitchFamily="34" charset="0"/>
                <a:cs typeface="Arimo" panose="020B0604020202020204" pitchFamily="34" charset="0"/>
              </a:rPr>
              <a:t>Many commuters and students are open to carpooling or vanpooling, and some employers already have programs to facilitate carpools.</a:t>
            </a:r>
            <a:endParaRPr sz="1100" dirty="0">
              <a:latin typeface="Arimo" panose="020B0604020202020204" pitchFamily="34" charset="0"/>
              <a:ea typeface="Arimo" panose="020B0604020202020204" pitchFamily="34" charset="0"/>
              <a:cs typeface="Arimo" panose="020B0604020202020204" pitchFamily="34" charset="0"/>
            </a:endParaRPr>
          </a:p>
          <a:p>
            <a:pPr marL="299168" marR="68838" indent="-171450">
              <a:spcBef>
                <a:spcPts val="31"/>
              </a:spcBef>
              <a:buFont typeface="Courier New" panose="02070309020205020404" pitchFamily="49" charset="0"/>
              <a:buChar char="o"/>
            </a:pPr>
            <a:r>
              <a:rPr sz="1100" dirty="0">
                <a:solidFill>
                  <a:srgbClr val="001B1B"/>
                </a:solidFill>
                <a:latin typeface="Arimo" panose="020B0604020202020204" pitchFamily="34" charset="0"/>
                <a:ea typeface="Arimo" panose="020B0604020202020204" pitchFamily="34" charset="0"/>
                <a:cs typeface="Arimo" panose="020B0604020202020204" pitchFamily="34" charset="0"/>
              </a:rPr>
              <a:t>Carpooling and vanpooling can originate at either private residences or at regional park-and-ride locations.</a:t>
            </a:r>
            <a:endParaRPr sz="1100" dirty="0">
              <a:latin typeface="Arimo" panose="020B0604020202020204" pitchFamily="34" charset="0"/>
              <a:ea typeface="Arimo" panose="020B0604020202020204" pitchFamily="34" charset="0"/>
              <a:cs typeface="Arimo" panose="020B0604020202020204" pitchFamily="34" charset="0"/>
            </a:endParaRPr>
          </a:p>
          <a:p>
            <a:pPr marL="127718" marR="327738" indent="-119492">
              <a:spcBef>
                <a:spcPts val="825"/>
              </a:spcBef>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Existing Transportation Options Leave Significant Gaps </a:t>
            </a: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85750" marR="327738" indent="-168275">
              <a:spcBef>
                <a:spcPts val="600"/>
              </a:spcBef>
              <a:buFont typeface="Courier New" panose="02070309020205020404" pitchFamily="49" charset="0"/>
              <a:buChar char="o"/>
            </a:pPr>
            <a:r>
              <a:rPr sz="1100" dirty="0">
                <a:solidFill>
                  <a:srgbClr val="001B1B"/>
                </a:solidFill>
                <a:latin typeface="Arimo" panose="020B0604020202020204" pitchFamily="34" charset="0"/>
                <a:ea typeface="Arimo" panose="020B0604020202020204" pitchFamily="34" charset="0"/>
                <a:cs typeface="Arimo" panose="020B0604020202020204" pitchFamily="34" charset="0"/>
              </a:rPr>
              <a:t>Major destinations are decentralized across a wide area, making</a:t>
            </a:r>
            <a:r>
              <a:rPr lang="en-US" sz="110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dirty="0">
                <a:solidFill>
                  <a:srgbClr val="001B1B"/>
                </a:solidFill>
                <a:latin typeface="Arimo" panose="020B0604020202020204" pitchFamily="34" charset="0"/>
                <a:ea typeface="Arimo" panose="020B0604020202020204" pitchFamily="34" charset="0"/>
                <a:cs typeface="Arimo" panose="020B0604020202020204" pitchFamily="34" charset="0"/>
              </a:rPr>
              <a:t>mileage-based fees prohibitive for many students, medical patients, and commuters.</a:t>
            </a:r>
            <a:endParaRPr lang="en-US" sz="1100" dirty="0">
              <a:latin typeface="Arimo" panose="020B0604020202020204" pitchFamily="34" charset="0"/>
              <a:ea typeface="Arimo" panose="020B0604020202020204" pitchFamily="34" charset="0"/>
              <a:cs typeface="Arimo" panose="020B0604020202020204" pitchFamily="34" charset="0"/>
            </a:endParaRPr>
          </a:p>
          <a:p>
            <a:pPr marL="285750" marR="327738" indent="-168275">
              <a:buFont typeface="Courier New" panose="02070309020205020404" pitchFamily="49" charset="0"/>
              <a:buChar char="o"/>
            </a:pPr>
            <a:r>
              <a:rPr sz="1100" dirty="0">
                <a:solidFill>
                  <a:srgbClr val="001B1B"/>
                </a:solidFill>
                <a:latin typeface="Arimo" panose="020B0604020202020204" pitchFamily="34" charset="0"/>
                <a:ea typeface="Arimo" panose="020B0604020202020204" pitchFamily="34" charset="0"/>
                <a:cs typeface="Arimo" panose="020B0604020202020204" pitchFamily="34" charset="0"/>
              </a:rPr>
              <a:t>A lack of transportation options is significantly impacting residents’ abilities to seek or complete the kind of education and training that would help fill much-needed jobs in industrial and healthcare positions. These transportation barriers are also impacting potential tax revenues.</a:t>
            </a:r>
            <a:endParaRPr lang="en-US" sz="11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85750" marR="200020" indent="-168275">
              <a:spcBef>
                <a:spcPts val="68"/>
              </a:spcBef>
              <a:buFont typeface="Courier New" panose="02070309020205020404" pitchFamily="49" charset="0"/>
              <a:buChar char="o"/>
            </a:pPr>
            <a:r>
              <a:rPr lang="en-US" sz="1100" dirty="0">
                <a:solidFill>
                  <a:srgbClr val="001B1B"/>
                </a:solidFill>
                <a:latin typeface="Arimo" panose="020B0604020202020204" pitchFamily="34" charset="0"/>
                <a:ea typeface="Arimo" panose="020B0604020202020204" pitchFamily="34" charset="0"/>
                <a:cs typeface="Arimo" panose="020B0604020202020204" pitchFamily="34" charset="0"/>
              </a:rPr>
              <a:t>Longer service hours are needed for students, medical patients, and employees working second and third shifts.</a:t>
            </a:r>
            <a:endParaRPr lang="en-US" sz="1100" dirty="0">
              <a:latin typeface="Arimo" panose="020B0604020202020204" pitchFamily="34" charset="0"/>
              <a:ea typeface="Arimo" panose="020B0604020202020204" pitchFamily="34" charset="0"/>
              <a:cs typeface="Arimo" panose="020B0604020202020204" pitchFamily="34" charset="0"/>
            </a:endParaRPr>
          </a:p>
          <a:p>
            <a:pPr marL="8659">
              <a:spcBef>
                <a:spcPts val="600"/>
              </a:spcBef>
            </a:pPr>
            <a:r>
              <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rPr>
              <a:t>Broad Support for Expanding Public Transportation</a:t>
            </a:r>
            <a:endParaRPr lang="en-US" sz="1400" dirty="0">
              <a:latin typeface="Arimo" panose="020B0604020202020204" pitchFamily="34" charset="0"/>
              <a:ea typeface="Arimo" panose="020B0604020202020204" pitchFamily="34" charset="0"/>
              <a:cs typeface="Arimo" panose="020B0604020202020204" pitchFamily="34" charset="0"/>
            </a:endParaRPr>
          </a:p>
          <a:p>
            <a:pPr marL="299168" marR="3464" indent="-171450">
              <a:spcBef>
                <a:spcPts val="600"/>
              </a:spcBef>
              <a:buFont typeface="Courier New" panose="02070309020205020404" pitchFamily="49" charset="0"/>
              <a:buChar char="o"/>
            </a:pPr>
            <a:r>
              <a:rPr lang="en-US" sz="1100" dirty="0">
                <a:solidFill>
                  <a:srgbClr val="001B1B"/>
                </a:solidFill>
                <a:latin typeface="Arimo" panose="020B0604020202020204" pitchFamily="34" charset="0"/>
                <a:ea typeface="Arimo" panose="020B0604020202020204" pitchFamily="34" charset="0"/>
                <a:cs typeface="Arimo" panose="020B0604020202020204" pitchFamily="34" charset="0"/>
              </a:rPr>
              <a:t>With new industries and large employers moving into the region, the time is right to invest in public transportation.</a:t>
            </a:r>
            <a:endParaRPr lang="en-US" sz="1100" dirty="0">
              <a:latin typeface="Arimo" panose="020B0604020202020204" pitchFamily="34" charset="0"/>
              <a:ea typeface="Arimo" panose="020B0604020202020204" pitchFamily="34" charset="0"/>
              <a:cs typeface="Arimo" panose="020B0604020202020204" pitchFamily="34" charset="0"/>
            </a:endParaRPr>
          </a:p>
          <a:p>
            <a:pPr marL="299168" marR="30739" indent="-171450">
              <a:buFont typeface="Courier New" panose="02070309020205020404" pitchFamily="49" charset="0"/>
              <a:buChar char="o"/>
            </a:pPr>
            <a:r>
              <a:rPr lang="en-US" sz="1100" dirty="0">
                <a:solidFill>
                  <a:srgbClr val="001B1B"/>
                </a:solidFill>
                <a:latin typeface="Arimo" panose="020B0604020202020204" pitchFamily="34" charset="0"/>
                <a:ea typeface="Arimo" panose="020B0604020202020204" pitchFamily="34" charset="0"/>
                <a:cs typeface="Arimo" panose="020B0604020202020204" pitchFamily="34" charset="0"/>
              </a:rPr>
              <a:t>TACK is willing to partner with REMPO and stakeholders to take the next steps for expanding and enhancing public transportation services to Hardin and Meade Counties.</a:t>
            </a:r>
            <a:endParaRPr lang="en-US" sz="11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Courier New" panose="02070309020205020404" pitchFamily="49" charset="0"/>
              <a:buChar char="o"/>
            </a:pPr>
            <a:r>
              <a:rPr lang="en-US" sz="1100" dirty="0">
                <a:solidFill>
                  <a:srgbClr val="001B1B"/>
                </a:solidFill>
                <a:latin typeface="Arimo" panose="020B0604020202020204" pitchFamily="34" charset="0"/>
                <a:ea typeface="Arimo" panose="020B0604020202020204" pitchFamily="34" charset="0"/>
                <a:cs typeface="Arimo" panose="020B0604020202020204" pitchFamily="34" charset="0"/>
              </a:rPr>
              <a:t>Local government officials are open to providing assistance with signage, benches, talking with business owners, coordinating with KYTC about park-and-ride facilities, and potentially addressing funding needs.</a:t>
            </a:r>
            <a:endParaRPr lang="en-US" sz="1100" dirty="0">
              <a:latin typeface="Arimo" panose="020B0604020202020204" pitchFamily="34" charset="0"/>
              <a:ea typeface="Arimo" panose="020B0604020202020204" pitchFamily="34" charset="0"/>
              <a:cs typeface="Arimo" panose="020B0604020202020204" pitchFamily="34" charset="0"/>
            </a:endParaRPr>
          </a:p>
          <a:p>
            <a:pPr marL="127718" marR="31172">
              <a:spcBef>
                <a:spcPts val="34"/>
              </a:spcBef>
            </a:pP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27" name="Group 26">
            <a:extLst>
              <a:ext uri="{FF2B5EF4-FFF2-40B4-BE49-F238E27FC236}">
                <a16:creationId xmlns:a16="http://schemas.microsoft.com/office/drawing/2014/main" id="{D9F313D5-4159-2746-20A8-9A6EDAA35F27}"/>
              </a:ext>
            </a:extLst>
          </p:cNvPr>
          <p:cNvGrpSpPr/>
          <p:nvPr/>
        </p:nvGrpSpPr>
        <p:grpSpPr>
          <a:xfrm>
            <a:off x="228600" y="152400"/>
            <a:ext cx="6858978" cy="1276528"/>
            <a:chOff x="1218711" y="762000"/>
            <a:chExt cx="6858978" cy="1276528"/>
          </a:xfrm>
        </p:grpSpPr>
        <p:pic>
          <p:nvPicPr>
            <p:cNvPr id="28" name="Picture 27">
              <a:extLst>
                <a:ext uri="{FF2B5EF4-FFF2-40B4-BE49-F238E27FC236}">
                  <a16:creationId xmlns:a16="http://schemas.microsoft.com/office/drawing/2014/main" id="{FC08A6A3-04BB-F759-7DD5-7A15A59B56B5}"/>
                </a:ext>
              </a:extLst>
            </p:cNvPr>
            <p:cNvPicPr>
              <a:picLocks noChangeAspect="1"/>
            </p:cNvPicPr>
            <p:nvPr/>
          </p:nvPicPr>
          <p:blipFill>
            <a:blip r:embed="rId3"/>
            <a:srcRect l="2174"/>
            <a:stretch/>
          </p:blipFill>
          <p:spPr>
            <a:xfrm>
              <a:off x="1218711" y="762000"/>
              <a:ext cx="6858978" cy="1276528"/>
            </a:xfrm>
            <a:prstGeom prst="rect">
              <a:avLst/>
            </a:prstGeom>
          </p:spPr>
        </p:pic>
        <p:sp>
          <p:nvSpPr>
            <p:cNvPr id="29" name="Rectangle 28">
              <a:extLst>
                <a:ext uri="{FF2B5EF4-FFF2-40B4-BE49-F238E27FC236}">
                  <a16:creationId xmlns:a16="http://schemas.microsoft.com/office/drawing/2014/main" id="{99078CE7-1C46-BEEF-298A-39D98F801293}"/>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7A245601-C075-0173-0359-9D0FD2E3518A}"/>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445FA39-4ED9-9887-6E03-231C47640CA5}"/>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Key Takeaways from Stakeholder Meetings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2846" y="311723"/>
            <a:ext cx="32472" cy="32472"/>
          </a:xfrm>
          <a:custGeom>
            <a:avLst/>
            <a:gdLst/>
            <a:ahLst/>
            <a:cxnLst/>
            <a:rect l="l" t="t" r="r" b="b"/>
            <a:pathLst>
              <a:path w="47625" h="47625">
                <a:moveTo>
                  <a:pt x="26970" y="47605"/>
                </a:moveTo>
                <a:lnTo>
                  <a:pt x="20654" y="47605"/>
                </a:lnTo>
                <a:lnTo>
                  <a:pt x="17617" y="46996"/>
                </a:lnTo>
                <a:lnTo>
                  <a:pt x="0" y="26955"/>
                </a:lnTo>
                <a:lnTo>
                  <a:pt x="0" y="20650"/>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3" name="object 3"/>
          <p:cNvSpPr/>
          <p:nvPr/>
        </p:nvSpPr>
        <p:spPr>
          <a:xfrm>
            <a:off x="3032846" y="1032592"/>
            <a:ext cx="32472" cy="32472"/>
          </a:xfrm>
          <a:custGeom>
            <a:avLst/>
            <a:gdLst/>
            <a:ahLst/>
            <a:cxnLst/>
            <a:rect l="l" t="t" r="r" b="b"/>
            <a:pathLst>
              <a:path w="47625" h="47625">
                <a:moveTo>
                  <a:pt x="26970" y="47605"/>
                </a:moveTo>
                <a:lnTo>
                  <a:pt x="20654" y="47605"/>
                </a:lnTo>
                <a:lnTo>
                  <a:pt x="17617" y="46996"/>
                </a:lnTo>
                <a:lnTo>
                  <a:pt x="0" y="26955"/>
                </a:lnTo>
                <a:lnTo>
                  <a:pt x="0" y="20650"/>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4" name="object 4"/>
          <p:cNvSpPr/>
          <p:nvPr/>
        </p:nvSpPr>
        <p:spPr>
          <a:xfrm>
            <a:off x="3032846" y="1376791"/>
            <a:ext cx="32472" cy="32472"/>
          </a:xfrm>
          <a:custGeom>
            <a:avLst/>
            <a:gdLst/>
            <a:ahLst/>
            <a:cxnLst/>
            <a:rect l="l" t="t" r="r" b="b"/>
            <a:pathLst>
              <a:path w="47625" h="47625">
                <a:moveTo>
                  <a:pt x="26970" y="47624"/>
                </a:moveTo>
                <a:lnTo>
                  <a:pt x="20654" y="47624"/>
                </a:lnTo>
                <a:lnTo>
                  <a:pt x="17617" y="47015"/>
                </a:lnTo>
                <a:lnTo>
                  <a:pt x="0" y="26955"/>
                </a:lnTo>
                <a:lnTo>
                  <a:pt x="0" y="20650"/>
                </a:lnTo>
                <a:lnTo>
                  <a:pt x="20654" y="0"/>
                </a:lnTo>
                <a:lnTo>
                  <a:pt x="26970" y="0"/>
                </a:lnTo>
                <a:lnTo>
                  <a:pt x="47625" y="23812"/>
                </a:lnTo>
                <a:lnTo>
                  <a:pt x="47624" y="26955"/>
                </a:lnTo>
                <a:lnTo>
                  <a:pt x="26970" y="47624"/>
                </a:lnTo>
                <a:close/>
              </a:path>
            </a:pathLst>
          </a:custGeom>
          <a:solidFill>
            <a:srgbClr val="001B1B"/>
          </a:solidFill>
        </p:spPr>
        <p:txBody>
          <a:bodyPr wrap="square" lIns="0" tIns="0" rIns="0" bIns="0" rtlCol="0"/>
          <a:lstStyle/>
          <a:p>
            <a:endParaRPr/>
          </a:p>
        </p:txBody>
      </p:sp>
      <p:grpSp>
        <p:nvGrpSpPr>
          <p:cNvPr id="13" name="Group 12">
            <a:extLst>
              <a:ext uri="{FF2B5EF4-FFF2-40B4-BE49-F238E27FC236}">
                <a16:creationId xmlns:a16="http://schemas.microsoft.com/office/drawing/2014/main" id="{13322749-266E-DC55-E50B-B794B2C27093}"/>
              </a:ext>
            </a:extLst>
          </p:cNvPr>
          <p:cNvGrpSpPr/>
          <p:nvPr/>
        </p:nvGrpSpPr>
        <p:grpSpPr>
          <a:xfrm>
            <a:off x="228600" y="152400"/>
            <a:ext cx="6858978" cy="1276528"/>
            <a:chOff x="1218711" y="762000"/>
            <a:chExt cx="6858978" cy="1276528"/>
          </a:xfrm>
        </p:grpSpPr>
        <p:pic>
          <p:nvPicPr>
            <p:cNvPr id="14" name="Picture 13">
              <a:extLst>
                <a:ext uri="{FF2B5EF4-FFF2-40B4-BE49-F238E27FC236}">
                  <a16:creationId xmlns:a16="http://schemas.microsoft.com/office/drawing/2014/main" id="{4ED80901-0838-28A8-E976-A50E2DC95428}"/>
                </a:ext>
              </a:extLst>
            </p:cNvPr>
            <p:cNvPicPr>
              <a:picLocks noChangeAspect="1"/>
            </p:cNvPicPr>
            <p:nvPr/>
          </p:nvPicPr>
          <p:blipFill>
            <a:blip r:embed="rId3"/>
            <a:srcRect l="2174"/>
            <a:stretch/>
          </p:blipFill>
          <p:spPr>
            <a:xfrm>
              <a:off x="1218711" y="762000"/>
              <a:ext cx="6858978" cy="1276528"/>
            </a:xfrm>
            <a:prstGeom prst="rect">
              <a:avLst/>
            </a:prstGeom>
          </p:spPr>
        </p:pic>
        <p:sp>
          <p:nvSpPr>
            <p:cNvPr id="15" name="Rectangle 14">
              <a:extLst>
                <a:ext uri="{FF2B5EF4-FFF2-40B4-BE49-F238E27FC236}">
                  <a16:creationId xmlns:a16="http://schemas.microsoft.com/office/drawing/2014/main" id="{8C412F3E-32F6-60E2-7C93-7D974035D382}"/>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BE04C42E-FFA5-DBDE-534C-FE506794A0CE}"/>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34E830-B320-F33A-AEAD-912E3053A6C9}"/>
              </a:ext>
            </a:extLst>
          </p:cNvPr>
          <p:cNvSpPr txBox="1"/>
          <p:nvPr/>
        </p:nvSpPr>
        <p:spPr>
          <a:xfrm>
            <a:off x="1436544" y="1295400"/>
            <a:ext cx="7174056"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Major Employers</a:t>
            </a:r>
          </a:p>
        </p:txBody>
      </p:sp>
      <p:pic>
        <p:nvPicPr>
          <p:cNvPr id="6" name="Picture 5" descr="A map of a state with orange dots&#10;&#10;AI-generated content may be incorrect.">
            <a:extLst>
              <a:ext uri="{FF2B5EF4-FFF2-40B4-BE49-F238E27FC236}">
                <a16:creationId xmlns:a16="http://schemas.microsoft.com/office/drawing/2014/main" id="{9B1F7E36-EFC6-0D82-4EEC-CAD057051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073" y="1588251"/>
            <a:ext cx="3858491" cy="47363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953000" y="1830794"/>
            <a:ext cx="3429000" cy="3863919"/>
          </a:xfrm>
          <a:prstGeom prst="rect">
            <a:avLst/>
          </a:prstGeom>
        </p:spPr>
        <p:txBody>
          <a:bodyPr vert="horz" wrap="square" lIns="0" tIns="5628" rIns="0" bIns="0" rtlCol="0">
            <a:spAutoFit/>
          </a:bodyPr>
          <a:lstStyle/>
          <a:p>
            <a:pPr marL="8659" marR="3464">
              <a:lnSpc>
                <a:spcPct val="113999"/>
              </a:lnSpc>
              <a:spcBef>
                <a:spcPts val="44"/>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The region covered by the Radcliff/Elizabethtown Metropolitan Planning Organization consists of two counties and a federal military installation: Hardin County, Meade County, and the Fort Knox Army Installation which spreads across Hardin, Meade, and Bullitt Counties, however, all the base housing and facilities lie within Meade County. The study area also includes nine incorporated cities, ranging in size from Elizabethtown (pop. 31,066) to Ekron (pop. 262). Both residents and employers in the region are centered around the City of Elizabethtown, the City of Radcliff, and Fort Knox Army Post, with other major employers located in the City of Brandenburg and the City of Glendale.</a:t>
            </a:r>
            <a:endParaRPr sz="1300" b="1" dirty="0">
              <a:latin typeface="Arimo" panose="020B0604020202020204" pitchFamily="34" charset="0"/>
              <a:ea typeface="Arimo" panose="020B0604020202020204" pitchFamily="34" charset="0"/>
              <a:cs typeface="Arimo" panose="020B0604020202020204" pitchFamily="34" charset="0"/>
            </a:endParaRPr>
          </a:p>
        </p:txBody>
      </p:sp>
      <p:grpSp>
        <p:nvGrpSpPr>
          <p:cNvPr id="4" name="Group 3">
            <a:extLst>
              <a:ext uri="{FF2B5EF4-FFF2-40B4-BE49-F238E27FC236}">
                <a16:creationId xmlns:a16="http://schemas.microsoft.com/office/drawing/2014/main" id="{4FE16B50-63D2-92EB-17EF-02D45B9C48AA}"/>
              </a:ext>
            </a:extLst>
          </p:cNvPr>
          <p:cNvGrpSpPr/>
          <p:nvPr/>
        </p:nvGrpSpPr>
        <p:grpSpPr>
          <a:xfrm>
            <a:off x="228600" y="152400"/>
            <a:ext cx="6858978" cy="1276528"/>
            <a:chOff x="1218711" y="762000"/>
            <a:chExt cx="6858978" cy="1276528"/>
          </a:xfrm>
        </p:grpSpPr>
        <p:pic>
          <p:nvPicPr>
            <p:cNvPr id="5" name="Picture 4">
              <a:extLst>
                <a:ext uri="{FF2B5EF4-FFF2-40B4-BE49-F238E27FC236}">
                  <a16:creationId xmlns:a16="http://schemas.microsoft.com/office/drawing/2014/main" id="{166AE9C9-F6F4-0B95-91F5-87833C021C9F}"/>
                </a:ext>
              </a:extLst>
            </p:cNvPr>
            <p:cNvPicPr>
              <a:picLocks noChangeAspect="1"/>
            </p:cNvPicPr>
            <p:nvPr/>
          </p:nvPicPr>
          <p:blipFill>
            <a:blip r:embed="rId3"/>
            <a:srcRect l="2174"/>
            <a:stretch/>
          </p:blipFill>
          <p:spPr>
            <a:xfrm>
              <a:off x="1218711" y="762000"/>
              <a:ext cx="6858978" cy="1276528"/>
            </a:xfrm>
            <a:prstGeom prst="rect">
              <a:avLst/>
            </a:prstGeom>
          </p:spPr>
        </p:pic>
        <p:sp>
          <p:nvSpPr>
            <p:cNvPr id="6" name="Rectangle 5">
              <a:extLst>
                <a:ext uri="{FF2B5EF4-FFF2-40B4-BE49-F238E27FC236}">
                  <a16:creationId xmlns:a16="http://schemas.microsoft.com/office/drawing/2014/main" id="{767A37A7-6739-C3FA-FA65-03031A98DFDE}"/>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D166E5A3-F7D4-5E1E-DF76-B7CE59DA59A4}"/>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678986-B483-C1A8-55E0-C9BEBD69348B}"/>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Population &amp; Demographics</a:t>
            </a:r>
          </a:p>
        </p:txBody>
      </p:sp>
      <p:pic>
        <p:nvPicPr>
          <p:cNvPr id="11" name="Picture 10" descr="A map of a state with blue and white text&#10;&#10;AI-generated content may be incorrect.">
            <a:extLst>
              <a:ext uri="{FF2B5EF4-FFF2-40B4-BE49-F238E27FC236}">
                <a16:creationId xmlns:a16="http://schemas.microsoft.com/office/drawing/2014/main" id="{966D50E4-F12E-F634-F472-51E43C396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21" y="1763920"/>
            <a:ext cx="4437437" cy="4114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531872" y="2182586"/>
            <a:ext cx="5410200" cy="3314312"/>
          </a:xfrm>
          <a:prstGeom prst="rect">
            <a:avLst/>
          </a:prstGeom>
        </p:spPr>
      </p:pic>
      <p:sp>
        <p:nvSpPr>
          <p:cNvPr id="3" name="object 3"/>
          <p:cNvSpPr txBox="1"/>
          <p:nvPr/>
        </p:nvSpPr>
        <p:spPr>
          <a:xfrm>
            <a:off x="1531872" y="1696065"/>
            <a:ext cx="6240528" cy="643148"/>
          </a:xfrm>
          <a:prstGeom prst="rect">
            <a:avLst/>
          </a:prstGeom>
        </p:spPr>
        <p:txBody>
          <a:bodyPr vert="horz" wrap="square" lIns="0" tIns="8659" rIns="0" bIns="0" rtlCol="0">
            <a:spAutoFit/>
          </a:bodyPr>
          <a:lstStyle/>
          <a:p>
            <a:pPr marL="8659" marR="3464">
              <a:lnSpc>
                <a:spcPct val="112100"/>
              </a:lnSpc>
              <a:spcBef>
                <a:spcPts val="68"/>
              </a:spcBef>
            </a:pPr>
            <a:r>
              <a:rPr sz="1300" b="1"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3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37" dirty="0">
                <a:solidFill>
                  <a:srgbClr val="001B1B"/>
                </a:solidFill>
                <a:latin typeface="Arimo" panose="020B0604020202020204" pitchFamily="34" charset="0"/>
                <a:ea typeface="Arimo" panose="020B0604020202020204" pitchFamily="34" charset="0"/>
                <a:cs typeface="Arimo" panose="020B0604020202020204" pitchFamily="34" charset="0"/>
              </a:rPr>
              <a:t>population</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51" dirty="0">
                <a:solidFill>
                  <a:srgbClr val="001B1B"/>
                </a:solidFill>
                <a:latin typeface="Arimo" panose="020B0604020202020204" pitchFamily="34" charset="0"/>
                <a:ea typeface="Arimo" panose="020B0604020202020204" pitchFamily="34" charset="0"/>
                <a:cs typeface="Arimo" panose="020B0604020202020204" pitchFamily="34" charset="0"/>
              </a:rPr>
              <a:t>demographic</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55" dirty="0">
                <a:solidFill>
                  <a:srgbClr val="001B1B"/>
                </a:solidFill>
                <a:latin typeface="Arimo" panose="020B0604020202020204" pitchFamily="34" charset="0"/>
                <a:ea typeface="Arimo" panose="020B0604020202020204" pitchFamily="34" charset="0"/>
                <a:cs typeface="Arimo" panose="020B0604020202020204" pitchFamily="34" charset="0"/>
              </a:rPr>
              <a:t>breakdown</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123"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7" dirty="0">
                <a:solidFill>
                  <a:srgbClr val="001B1B"/>
                </a:solidFill>
                <a:latin typeface="Arimo" panose="020B0604020202020204" pitchFamily="34" charset="0"/>
                <a:ea typeface="Arimo" panose="020B0604020202020204" pitchFamily="34" charset="0"/>
                <a:cs typeface="Arimo" panose="020B0604020202020204" pitchFamily="34" charset="0"/>
              </a:rPr>
              <a:t>is</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55" dirty="0">
                <a:solidFill>
                  <a:srgbClr val="001B1B"/>
                </a:solidFill>
                <a:latin typeface="Arimo" panose="020B0604020202020204" pitchFamily="34" charset="0"/>
                <a:ea typeface="Arimo" panose="020B0604020202020204" pitchFamily="34" charset="0"/>
                <a:cs typeface="Arimo" panose="020B0604020202020204" pitchFamily="34" charset="0"/>
              </a:rPr>
              <a:t>shown</a:t>
            </a:r>
            <a:r>
              <a:rPr sz="13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17" dirty="0">
                <a:solidFill>
                  <a:srgbClr val="001B1B"/>
                </a:solidFill>
                <a:latin typeface="Arimo" panose="020B0604020202020204" pitchFamily="34" charset="0"/>
                <a:ea typeface="Arimo" panose="020B0604020202020204" pitchFamily="34" charset="0"/>
                <a:cs typeface="Arimo" panose="020B0604020202020204" pitchFamily="34" charset="0"/>
              </a:rPr>
              <a:t>in </a:t>
            </a:r>
            <a:r>
              <a:rPr sz="1300" b="1"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300" b="1"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spc="-7" dirty="0">
                <a:solidFill>
                  <a:srgbClr val="001B1B"/>
                </a:solidFill>
                <a:latin typeface="Arimo" panose="020B0604020202020204" pitchFamily="34" charset="0"/>
                <a:ea typeface="Arimo" panose="020B0604020202020204" pitchFamily="34" charset="0"/>
                <a:cs typeface="Arimo" panose="020B0604020202020204" pitchFamily="34" charset="0"/>
              </a:rPr>
              <a:t>table.</a:t>
            </a:r>
            <a:endParaRPr sz="1300" b="1" dirty="0">
              <a:latin typeface="Arimo" panose="020B0604020202020204" pitchFamily="34" charset="0"/>
              <a:ea typeface="Arimo" panose="020B0604020202020204" pitchFamily="34" charset="0"/>
              <a:cs typeface="Arimo" panose="020B0604020202020204" pitchFamily="34" charset="0"/>
            </a:endParaRPr>
          </a:p>
          <a:p>
            <a:pPr>
              <a:lnSpc>
                <a:spcPct val="100000"/>
              </a:lnSpc>
            </a:pPr>
            <a:endParaRPr sz="1000" b="1" dirty="0">
              <a:latin typeface="Arimo" panose="020B0604020202020204" pitchFamily="34" charset="0"/>
              <a:ea typeface="Arimo" panose="020B0604020202020204" pitchFamily="34" charset="0"/>
              <a:cs typeface="Arimo" panose="020B0604020202020204" pitchFamily="34" charset="0"/>
            </a:endParaRPr>
          </a:p>
          <a:p>
            <a:pPr>
              <a:spcBef>
                <a:spcPts val="805"/>
              </a:spcBef>
            </a:pP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4" name="Group 3">
            <a:extLst>
              <a:ext uri="{FF2B5EF4-FFF2-40B4-BE49-F238E27FC236}">
                <a16:creationId xmlns:a16="http://schemas.microsoft.com/office/drawing/2014/main" id="{BA684A7D-958E-32D4-C848-08621ECA49A9}"/>
              </a:ext>
            </a:extLst>
          </p:cNvPr>
          <p:cNvGrpSpPr/>
          <p:nvPr/>
        </p:nvGrpSpPr>
        <p:grpSpPr>
          <a:xfrm>
            <a:off x="228600" y="152400"/>
            <a:ext cx="6858978" cy="1276528"/>
            <a:chOff x="1218711" y="762000"/>
            <a:chExt cx="6858978" cy="1276528"/>
          </a:xfrm>
        </p:grpSpPr>
        <p:pic>
          <p:nvPicPr>
            <p:cNvPr id="5" name="Picture 4">
              <a:extLst>
                <a:ext uri="{FF2B5EF4-FFF2-40B4-BE49-F238E27FC236}">
                  <a16:creationId xmlns:a16="http://schemas.microsoft.com/office/drawing/2014/main" id="{28D8B3FB-BC48-ADAA-9BFC-B143AAF17B0D}"/>
                </a:ext>
              </a:extLst>
            </p:cNvPr>
            <p:cNvPicPr>
              <a:picLocks noChangeAspect="1"/>
            </p:cNvPicPr>
            <p:nvPr/>
          </p:nvPicPr>
          <p:blipFill>
            <a:blip r:embed="rId4"/>
            <a:srcRect l="2174"/>
            <a:stretch/>
          </p:blipFill>
          <p:spPr>
            <a:xfrm>
              <a:off x="1218711" y="762000"/>
              <a:ext cx="6858978" cy="1276528"/>
            </a:xfrm>
            <a:prstGeom prst="rect">
              <a:avLst/>
            </a:prstGeom>
          </p:spPr>
        </p:pic>
        <p:sp>
          <p:nvSpPr>
            <p:cNvPr id="6" name="Rectangle 5">
              <a:extLst>
                <a:ext uri="{FF2B5EF4-FFF2-40B4-BE49-F238E27FC236}">
                  <a16:creationId xmlns:a16="http://schemas.microsoft.com/office/drawing/2014/main" id="{20D42717-13C5-1636-73DF-A8D071D1D516}"/>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F08E1ACD-4D72-915E-6530-65A21A3AF1D1}"/>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53CC8E-2DF9-D56D-65BE-BFC85598BE64}"/>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Population &amp; Demographics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66799" y="1785366"/>
            <a:ext cx="2052369" cy="1898833"/>
          </a:xfrm>
          <a:prstGeom prst="rect">
            <a:avLst/>
          </a:prstGeom>
        </p:spPr>
      </p:pic>
      <p:sp>
        <p:nvSpPr>
          <p:cNvPr id="3" name="object 3"/>
          <p:cNvSpPr txBox="1"/>
          <p:nvPr/>
        </p:nvSpPr>
        <p:spPr>
          <a:xfrm>
            <a:off x="3681930" y="1694277"/>
            <a:ext cx="4901456" cy="2093679"/>
          </a:xfrm>
          <a:prstGeom prst="rect">
            <a:avLst/>
          </a:prstGeom>
        </p:spPr>
        <p:txBody>
          <a:bodyPr vert="horz" wrap="square" lIns="0" tIns="6061" rIns="0" bIns="0" rtlCol="0">
            <a:spAutoFit/>
          </a:bodyPr>
          <a:lstStyle/>
          <a:p>
            <a:pPr marL="8659" marR="3464">
              <a:lnSpc>
                <a:spcPct val="113700"/>
              </a:lnSpc>
              <a:spcBef>
                <a:spcPts val="4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The Transit Authority of Central Kentucky (TACK) is the primary provider of public transportation services to Hardin and Meade Counties. Founded in 2012 to address the lack of public transportation in the Elizabethtown-Fort Knox region, TACK provides on-demand, shared ride services only. Despite being classified as a large urban transit agency, it does not operate any fixed-route service. Residents of Meade and Hardin Counties can book door-to-door trips to anywhere within and outside the region, including non- emergency transportation for Medicaid recipients who do not have transportation that can fit their needs.</a:t>
            </a:r>
            <a:endParaRPr sz="1200" b="1" dirty="0">
              <a:latin typeface="Arimo" panose="020B0604020202020204" pitchFamily="34" charset="0"/>
              <a:ea typeface="Arimo" panose="020B0604020202020204" pitchFamily="34" charset="0"/>
              <a:cs typeface="Arimo" panose="020B0604020202020204" pitchFamily="34" charset="0"/>
            </a:endParaRPr>
          </a:p>
        </p:txBody>
      </p:sp>
      <p:grpSp>
        <p:nvGrpSpPr>
          <p:cNvPr id="4" name="Group 3">
            <a:extLst>
              <a:ext uri="{FF2B5EF4-FFF2-40B4-BE49-F238E27FC236}">
                <a16:creationId xmlns:a16="http://schemas.microsoft.com/office/drawing/2014/main" id="{B0F610C0-419F-5D4B-FDF0-6A4007EC346B}"/>
              </a:ext>
            </a:extLst>
          </p:cNvPr>
          <p:cNvGrpSpPr/>
          <p:nvPr/>
        </p:nvGrpSpPr>
        <p:grpSpPr>
          <a:xfrm>
            <a:off x="228600" y="152400"/>
            <a:ext cx="6858978" cy="1276528"/>
            <a:chOff x="1218711" y="762000"/>
            <a:chExt cx="6858978" cy="1276528"/>
          </a:xfrm>
        </p:grpSpPr>
        <p:pic>
          <p:nvPicPr>
            <p:cNvPr id="5" name="Picture 4">
              <a:extLst>
                <a:ext uri="{FF2B5EF4-FFF2-40B4-BE49-F238E27FC236}">
                  <a16:creationId xmlns:a16="http://schemas.microsoft.com/office/drawing/2014/main" id="{D94C59AF-E55A-CD9D-4EA2-324E46048EA6}"/>
                </a:ext>
              </a:extLst>
            </p:cNvPr>
            <p:cNvPicPr>
              <a:picLocks noChangeAspect="1"/>
            </p:cNvPicPr>
            <p:nvPr/>
          </p:nvPicPr>
          <p:blipFill>
            <a:blip r:embed="rId4"/>
            <a:srcRect l="2174"/>
            <a:stretch/>
          </p:blipFill>
          <p:spPr>
            <a:xfrm>
              <a:off x="1218711" y="762000"/>
              <a:ext cx="6858978" cy="1276528"/>
            </a:xfrm>
            <a:prstGeom prst="rect">
              <a:avLst/>
            </a:prstGeom>
          </p:spPr>
        </p:pic>
        <p:sp>
          <p:nvSpPr>
            <p:cNvPr id="6" name="Rectangle 5">
              <a:extLst>
                <a:ext uri="{FF2B5EF4-FFF2-40B4-BE49-F238E27FC236}">
                  <a16:creationId xmlns:a16="http://schemas.microsoft.com/office/drawing/2014/main" id="{A599EEB1-52E4-74FE-5645-964A1BAF5761}"/>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B069B624-3A42-4CB0-8BE6-A52F16DA299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4C2CA1-00C3-0590-A3C6-DA022A61807B}"/>
              </a:ext>
            </a:extLst>
          </p:cNvPr>
          <p:cNvSpPr txBox="1"/>
          <p:nvPr/>
        </p:nvSpPr>
        <p:spPr>
          <a:xfrm>
            <a:off x="1447800" y="1295400"/>
            <a:ext cx="70866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Existing Public Transportation</a:t>
            </a:r>
          </a:p>
        </p:txBody>
      </p:sp>
      <p:sp>
        <p:nvSpPr>
          <p:cNvPr id="10" name="object 3">
            <a:extLst>
              <a:ext uri="{FF2B5EF4-FFF2-40B4-BE49-F238E27FC236}">
                <a16:creationId xmlns:a16="http://schemas.microsoft.com/office/drawing/2014/main" id="{56FC72E3-F0DE-402A-EAB1-94E22BE2BBF9}"/>
              </a:ext>
            </a:extLst>
          </p:cNvPr>
          <p:cNvSpPr txBox="1"/>
          <p:nvPr/>
        </p:nvSpPr>
        <p:spPr>
          <a:xfrm>
            <a:off x="870529" y="4062594"/>
            <a:ext cx="2531746" cy="1883610"/>
          </a:xfrm>
          <a:prstGeom prst="rect">
            <a:avLst/>
          </a:prstGeom>
        </p:spPr>
        <p:txBody>
          <a:bodyPr vert="horz" wrap="square" lIns="0" tIns="6494" rIns="0" bIns="0" rtlCol="0">
            <a:spAutoFit/>
          </a:bodyPr>
          <a:lstStyle/>
          <a:p>
            <a:pPr marL="8659" marR="3464" algn="just">
              <a:lnSpc>
                <a:spcPct val="113500"/>
              </a:lnSpc>
              <a:spcBef>
                <a:spcPts val="5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As seen in the graph, ridership on all TACK services peaked in 2019 at 195,860 annual trips. Ridership declined significantly from 2019-2021 during the COVID-19 pandemic, reaching a low of 74,825 trips in 2021. Ridership has since seen a 52.6% recovery in 2022, with 103,022 trips.</a:t>
            </a:r>
            <a:endParaRPr sz="1200" b="1" dirty="0">
              <a:latin typeface="Arimo" panose="020B0604020202020204" pitchFamily="34" charset="0"/>
              <a:ea typeface="Arimo" panose="020B0604020202020204" pitchFamily="34" charset="0"/>
              <a:cs typeface="Arimo" panose="020B0604020202020204" pitchFamily="34" charset="0"/>
            </a:endParaRPr>
          </a:p>
        </p:txBody>
      </p:sp>
      <p:pic>
        <p:nvPicPr>
          <p:cNvPr id="14" name="Picture 13" descr="A graph with numbers and a line&#10;&#10;AI-generated content may be incorrect.">
            <a:extLst>
              <a:ext uri="{FF2B5EF4-FFF2-40B4-BE49-F238E27FC236}">
                <a16:creationId xmlns:a16="http://schemas.microsoft.com/office/drawing/2014/main" id="{CC673BA1-F72F-F621-206B-2C833803D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930" y="3902236"/>
            <a:ext cx="5181111" cy="23461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04536" y="1887223"/>
            <a:ext cx="3554431" cy="1906657"/>
          </a:xfrm>
          <a:prstGeom prst="rect">
            <a:avLst/>
          </a:prstGeom>
        </p:spPr>
      </p:pic>
      <p:sp>
        <p:nvSpPr>
          <p:cNvPr id="3" name="object 3"/>
          <p:cNvSpPr txBox="1"/>
          <p:nvPr/>
        </p:nvSpPr>
        <p:spPr>
          <a:xfrm>
            <a:off x="4495800" y="2058562"/>
            <a:ext cx="3429000" cy="1252091"/>
          </a:xfrm>
          <a:prstGeom prst="rect">
            <a:avLst/>
          </a:prstGeom>
        </p:spPr>
        <p:txBody>
          <a:bodyPr vert="horz" wrap="square" lIns="0" tIns="6494" rIns="0" bIns="0" rtlCol="0">
            <a:spAutoFit/>
          </a:bodyPr>
          <a:lstStyle/>
          <a:p>
            <a:pPr marL="8659" marR="3464" algn="just">
              <a:lnSpc>
                <a:spcPct val="113500"/>
              </a:lnSpc>
              <a:spcBef>
                <a:spcPts val="5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In 2022, TACK met 38% of its operating budget through directly generated funding, such as collecting fares and advertising. The remaining 62% was funded by Federal Government subsidies; the agency receives no funding from state or local sources.</a:t>
            </a:r>
            <a:endParaRPr sz="1200" b="1" dirty="0">
              <a:latin typeface="Arimo" panose="020B0604020202020204" pitchFamily="34" charset="0"/>
              <a:ea typeface="Arimo" panose="020B0604020202020204" pitchFamily="34" charset="0"/>
              <a:cs typeface="Arimo" panose="020B0604020202020204" pitchFamily="34" charset="0"/>
            </a:endParaRPr>
          </a:p>
        </p:txBody>
      </p:sp>
      <p:grpSp>
        <p:nvGrpSpPr>
          <p:cNvPr id="4" name="Group 3">
            <a:extLst>
              <a:ext uri="{FF2B5EF4-FFF2-40B4-BE49-F238E27FC236}">
                <a16:creationId xmlns:a16="http://schemas.microsoft.com/office/drawing/2014/main" id="{A8F4B267-1448-5449-BD6F-C14450B56CA7}"/>
              </a:ext>
            </a:extLst>
          </p:cNvPr>
          <p:cNvGrpSpPr/>
          <p:nvPr/>
        </p:nvGrpSpPr>
        <p:grpSpPr>
          <a:xfrm>
            <a:off x="228600" y="152400"/>
            <a:ext cx="6858978" cy="1276528"/>
            <a:chOff x="1218711" y="762000"/>
            <a:chExt cx="6858978" cy="1276528"/>
          </a:xfrm>
        </p:grpSpPr>
        <p:pic>
          <p:nvPicPr>
            <p:cNvPr id="5" name="Picture 4">
              <a:extLst>
                <a:ext uri="{FF2B5EF4-FFF2-40B4-BE49-F238E27FC236}">
                  <a16:creationId xmlns:a16="http://schemas.microsoft.com/office/drawing/2014/main" id="{B8751893-CA7D-067A-E008-A94D3C6B9203}"/>
                </a:ext>
              </a:extLst>
            </p:cNvPr>
            <p:cNvPicPr>
              <a:picLocks noChangeAspect="1"/>
            </p:cNvPicPr>
            <p:nvPr/>
          </p:nvPicPr>
          <p:blipFill>
            <a:blip r:embed="rId4"/>
            <a:srcRect l="2174"/>
            <a:stretch/>
          </p:blipFill>
          <p:spPr>
            <a:xfrm>
              <a:off x="1218711" y="762000"/>
              <a:ext cx="6858978" cy="1276528"/>
            </a:xfrm>
            <a:prstGeom prst="rect">
              <a:avLst/>
            </a:prstGeom>
          </p:spPr>
        </p:pic>
        <p:sp>
          <p:nvSpPr>
            <p:cNvPr id="6" name="Rectangle 5">
              <a:extLst>
                <a:ext uri="{FF2B5EF4-FFF2-40B4-BE49-F238E27FC236}">
                  <a16:creationId xmlns:a16="http://schemas.microsoft.com/office/drawing/2014/main" id="{6D70F615-4CAF-8676-05FF-E3EE4BB18DFA}"/>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F252A442-B007-8B9C-8A22-E60066ACFD9A}"/>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7A137E-1749-38BC-9CDC-07491841F7A9}"/>
              </a:ext>
            </a:extLst>
          </p:cNvPr>
          <p:cNvSpPr txBox="1"/>
          <p:nvPr/>
        </p:nvSpPr>
        <p:spPr>
          <a:xfrm>
            <a:off x="1447800" y="1295400"/>
            <a:ext cx="70866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Existing Public Transportation</a:t>
            </a:r>
          </a:p>
        </p:txBody>
      </p:sp>
      <p:pic>
        <p:nvPicPr>
          <p:cNvPr id="10" name="object 2">
            <a:extLst>
              <a:ext uri="{FF2B5EF4-FFF2-40B4-BE49-F238E27FC236}">
                <a16:creationId xmlns:a16="http://schemas.microsoft.com/office/drawing/2014/main" id="{15C3F3AD-0B79-1B9D-56D2-ED59072152CE}"/>
              </a:ext>
            </a:extLst>
          </p:cNvPr>
          <p:cNvPicPr/>
          <p:nvPr/>
        </p:nvPicPr>
        <p:blipFill>
          <a:blip r:embed="rId5" cstate="print"/>
          <a:stretch>
            <a:fillRect/>
          </a:stretch>
        </p:blipFill>
        <p:spPr>
          <a:xfrm>
            <a:off x="704536" y="3959647"/>
            <a:ext cx="1962464" cy="1982857"/>
          </a:xfrm>
          <a:prstGeom prst="rect">
            <a:avLst/>
          </a:prstGeom>
        </p:spPr>
      </p:pic>
      <p:sp>
        <p:nvSpPr>
          <p:cNvPr id="11" name="object 3">
            <a:extLst>
              <a:ext uri="{FF2B5EF4-FFF2-40B4-BE49-F238E27FC236}">
                <a16:creationId xmlns:a16="http://schemas.microsoft.com/office/drawing/2014/main" id="{CDFA00C8-5F50-3F0E-3538-C00917887EAD}"/>
              </a:ext>
            </a:extLst>
          </p:cNvPr>
          <p:cNvSpPr txBox="1"/>
          <p:nvPr/>
        </p:nvSpPr>
        <p:spPr>
          <a:xfrm>
            <a:off x="2895600" y="4048423"/>
            <a:ext cx="5208604" cy="1678245"/>
          </a:xfrm>
          <a:prstGeom prst="rect">
            <a:avLst/>
          </a:prstGeom>
        </p:spPr>
        <p:txBody>
          <a:bodyPr vert="horz" wrap="square" lIns="0" tIns="6061" rIns="0" bIns="0" rtlCol="0">
            <a:spAutoFit/>
          </a:bodyPr>
          <a:lstStyle/>
          <a:p>
            <a:pPr marL="8659" marR="3464">
              <a:lnSpc>
                <a:spcPct val="113700"/>
              </a:lnSpc>
              <a:spcBef>
                <a:spcPts val="4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Although there are currently no public transportation services that operate within the Fort Knox Military installation, all Army employees can take advantage of the Mass Transportation Benefits Program (MTBP) to offset up to $315 of transit costs per month. At Fort Knox, this allows Army personnel to use vanpool services offered by Every Commute Counts (ECC), a program for the greater Louisville Metro Area administered by the Kentuckiana Regional Planning and Development Agency (KIPDA). There are currently 11 daily ECC vanpools that stop at different locations inside the base.</a:t>
            </a:r>
            <a:endParaRPr sz="1200" b="1"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D1367E-DFC6-F2F2-1E83-4C1205CF4DE0}"/>
              </a:ext>
            </a:extLst>
          </p:cNvPr>
          <p:cNvSpPr/>
          <p:nvPr/>
        </p:nvSpPr>
        <p:spPr>
          <a:xfrm>
            <a:off x="5029200" y="1489604"/>
            <a:ext cx="3848588" cy="4472868"/>
          </a:xfrm>
          <a:prstGeom prst="rect">
            <a:avLst/>
          </a:prstGeom>
          <a:solidFill>
            <a:schemeClr val="bg1">
              <a:lumMod val="95000"/>
            </a:schemeClr>
          </a:solidFill>
          <a:ln>
            <a:solidFill>
              <a:srgbClr val="2A5A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032846" y="1396272"/>
            <a:ext cx="32472" cy="32472"/>
          </a:xfrm>
          <a:custGeom>
            <a:avLst/>
            <a:gdLst/>
            <a:ahLst/>
            <a:cxnLst/>
            <a:rect l="l" t="t" r="r" b="b"/>
            <a:pathLst>
              <a:path w="47625" h="47625">
                <a:moveTo>
                  <a:pt x="26970" y="47605"/>
                </a:moveTo>
                <a:lnTo>
                  <a:pt x="20654" y="47605"/>
                </a:lnTo>
                <a:lnTo>
                  <a:pt x="17617" y="46996"/>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21" name="object 21"/>
          <p:cNvSpPr txBox="1"/>
          <p:nvPr/>
        </p:nvSpPr>
        <p:spPr>
          <a:xfrm>
            <a:off x="5257800" y="1583048"/>
            <a:ext cx="3467589" cy="4215023"/>
          </a:xfrm>
          <a:prstGeom prst="rect">
            <a:avLst/>
          </a:prstGeom>
        </p:spPr>
        <p:txBody>
          <a:bodyPr vert="horz" wrap="square" lIns="0" tIns="8659" rIns="0" bIns="0" rtlCol="0">
            <a:spAutoFit/>
          </a:bodyPr>
          <a:lstStyle/>
          <a:p>
            <a:pPr marL="8659" algn="ctr">
              <a:spcBef>
                <a:spcPts val="3"/>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Issues &amp; Concerns</a:t>
            </a:r>
            <a:endParaRPr sz="1200" dirty="0">
              <a:latin typeface="Arimo" panose="020B0604020202020204" pitchFamily="34" charset="0"/>
              <a:ea typeface="Arimo" panose="020B0604020202020204" pitchFamily="34" charset="0"/>
              <a:cs typeface="Arimo" panose="020B0604020202020204" pitchFamily="34" charset="0"/>
            </a:endParaRPr>
          </a:p>
          <a:p>
            <a:pPr marL="8659">
              <a:spcBef>
                <a:spcPts val="1200"/>
              </a:spcBef>
              <a:spcAft>
                <a:spcPts val="6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Do you currently own or have access to a personal vehicle?</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Yes: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82.40%</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No: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17.60%</a:t>
            </a:r>
            <a:endParaRPr sz="1000" dirty="0">
              <a:latin typeface="Arimo" panose="020B0604020202020204" pitchFamily="34" charset="0"/>
              <a:ea typeface="Arimo" panose="020B0604020202020204" pitchFamily="34" charset="0"/>
              <a:cs typeface="Arimo" panose="020B0604020202020204" pitchFamily="34" charset="0"/>
            </a:endParaRPr>
          </a:p>
          <a:p>
            <a:pPr>
              <a:spcBef>
                <a:spcPts val="484"/>
              </a:spcBef>
            </a:pPr>
            <a:endParaRPr sz="1000" dirty="0">
              <a:latin typeface="Arimo" panose="020B0604020202020204" pitchFamily="34" charset="0"/>
              <a:ea typeface="Arimo" panose="020B0604020202020204" pitchFamily="34" charset="0"/>
              <a:cs typeface="Arimo" panose="020B0604020202020204" pitchFamily="34" charset="0"/>
            </a:endParaRPr>
          </a:p>
          <a:p>
            <a:pPr marL="8659">
              <a:spcAft>
                <a:spcPts val="6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How many days per week do you currently travel?</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0-1: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4.42%</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2-3: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11.03%</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94"/>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4-5: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27.53%</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6-7: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57.02%</a:t>
            </a:r>
            <a:endParaRPr sz="1000" dirty="0">
              <a:latin typeface="Arimo" panose="020B0604020202020204" pitchFamily="34" charset="0"/>
              <a:ea typeface="Arimo" panose="020B0604020202020204" pitchFamily="34" charset="0"/>
              <a:cs typeface="Arimo" panose="020B0604020202020204" pitchFamily="34" charset="0"/>
            </a:endParaRPr>
          </a:p>
          <a:p>
            <a:pPr>
              <a:spcBef>
                <a:spcPts val="484"/>
              </a:spcBef>
            </a:pPr>
            <a:endParaRPr sz="1000" dirty="0">
              <a:latin typeface="Arimo" panose="020B0604020202020204" pitchFamily="34" charset="0"/>
              <a:ea typeface="Arimo" panose="020B0604020202020204" pitchFamily="34" charset="0"/>
              <a:cs typeface="Arimo" panose="020B0604020202020204" pitchFamily="34" charset="0"/>
            </a:endParaRPr>
          </a:p>
          <a:p>
            <a:pPr marL="8659">
              <a:spcAft>
                <a:spcPts val="6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What time do you usually arrive at work/school?</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7 AM – 8 AM: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42.46%</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2"/>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8 AM – 9 AM: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20.18%</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94"/>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9 AM – 10 AM: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8.73%</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2"/>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28.63%</a:t>
            </a:r>
            <a:endParaRPr sz="1000" dirty="0">
              <a:latin typeface="Arimo" panose="020B0604020202020204" pitchFamily="34" charset="0"/>
              <a:ea typeface="Arimo" panose="020B0604020202020204" pitchFamily="34" charset="0"/>
              <a:cs typeface="Arimo" panose="020B0604020202020204" pitchFamily="34" charset="0"/>
            </a:endParaRPr>
          </a:p>
          <a:p>
            <a:pPr>
              <a:spcBef>
                <a:spcPts val="481"/>
              </a:spcBef>
            </a:pPr>
            <a:endParaRPr sz="1000" dirty="0">
              <a:latin typeface="Arimo" panose="020B0604020202020204" pitchFamily="34" charset="0"/>
              <a:ea typeface="Arimo" panose="020B0604020202020204" pitchFamily="34" charset="0"/>
              <a:cs typeface="Arimo" panose="020B0604020202020204" pitchFamily="34" charset="0"/>
            </a:endParaRPr>
          </a:p>
          <a:p>
            <a:pPr marL="8659">
              <a:spcAft>
                <a:spcPts val="6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What time do you usually leave work/school?</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3 PM – 4 PM: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22.32%</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4 PM – 5 PM: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27.75%</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94"/>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5 PM – 6 PM: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22.39%</a:t>
            </a:r>
            <a:endParaRPr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000" dirty="0">
                <a:solidFill>
                  <a:srgbClr val="FA6B00"/>
                </a:solidFill>
                <a:latin typeface="Arimo" panose="020B0604020202020204" pitchFamily="34" charset="0"/>
                <a:ea typeface="Arimo" panose="020B0604020202020204" pitchFamily="34" charset="0"/>
                <a:cs typeface="Arimo" panose="020B0604020202020204" pitchFamily="34" charset="0"/>
              </a:rPr>
              <a:t>27.54%</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Y</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22" name="Group 21">
            <a:extLst>
              <a:ext uri="{FF2B5EF4-FFF2-40B4-BE49-F238E27FC236}">
                <a16:creationId xmlns:a16="http://schemas.microsoft.com/office/drawing/2014/main" id="{D8A2F932-2F96-F41B-6FF7-6719140947EC}"/>
              </a:ext>
            </a:extLst>
          </p:cNvPr>
          <p:cNvGrpSpPr/>
          <p:nvPr/>
        </p:nvGrpSpPr>
        <p:grpSpPr>
          <a:xfrm>
            <a:off x="227622" y="152400"/>
            <a:ext cx="6858978" cy="1276528"/>
            <a:chOff x="1218711" y="762000"/>
            <a:chExt cx="6858978" cy="1276528"/>
          </a:xfrm>
        </p:grpSpPr>
        <p:pic>
          <p:nvPicPr>
            <p:cNvPr id="23" name="Picture 22">
              <a:extLst>
                <a:ext uri="{FF2B5EF4-FFF2-40B4-BE49-F238E27FC236}">
                  <a16:creationId xmlns:a16="http://schemas.microsoft.com/office/drawing/2014/main" id="{07A5CE95-0695-9B7D-999D-DA5F84593FDF}"/>
                </a:ext>
              </a:extLst>
            </p:cNvPr>
            <p:cNvPicPr>
              <a:picLocks noChangeAspect="1"/>
            </p:cNvPicPr>
            <p:nvPr/>
          </p:nvPicPr>
          <p:blipFill>
            <a:blip r:embed="rId3"/>
            <a:srcRect l="2174"/>
            <a:stretch/>
          </p:blipFill>
          <p:spPr>
            <a:xfrm>
              <a:off x="1218711" y="762000"/>
              <a:ext cx="6858978" cy="1276528"/>
            </a:xfrm>
            <a:prstGeom prst="rect">
              <a:avLst/>
            </a:prstGeom>
          </p:spPr>
        </p:pic>
        <p:sp>
          <p:nvSpPr>
            <p:cNvPr id="24" name="Rectangle 23">
              <a:extLst>
                <a:ext uri="{FF2B5EF4-FFF2-40B4-BE49-F238E27FC236}">
                  <a16:creationId xmlns:a16="http://schemas.microsoft.com/office/drawing/2014/main" id="{C3BBBB18-9D78-CA72-CC03-64F22C891D09}"/>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266F7CA-3B18-268F-2FCE-A0890312D01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27" name="object 3">
            <a:extLst>
              <a:ext uri="{FF2B5EF4-FFF2-40B4-BE49-F238E27FC236}">
                <a16:creationId xmlns:a16="http://schemas.microsoft.com/office/drawing/2014/main" id="{42564AE2-8867-A291-A2B2-528B582144BE}"/>
              </a:ext>
            </a:extLst>
          </p:cNvPr>
          <p:cNvSpPr txBox="1"/>
          <p:nvPr/>
        </p:nvSpPr>
        <p:spPr>
          <a:xfrm>
            <a:off x="1600200" y="1733794"/>
            <a:ext cx="3200400" cy="3933093"/>
          </a:xfrm>
          <a:prstGeom prst="rect">
            <a:avLst/>
          </a:prstGeom>
        </p:spPr>
        <p:txBody>
          <a:bodyPr vert="horz" wrap="square" lIns="0" tIns="6061" rIns="0" bIns="0" rtlCol="0">
            <a:spAutoFit/>
          </a:bodyPr>
          <a:lstStyle/>
          <a:p>
            <a:pPr marL="8659" marR="52819">
              <a:lnSpc>
                <a:spcPct val="113100"/>
              </a:lnSpc>
              <a:spcBef>
                <a:spcPts val="341"/>
              </a:spcBef>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The Radcliff/Elizabethtown Metropolitan Planning Organization conducted a public survey to collect supporting information for the Public Transportation Study that would help determine what the public transportation need was for Hardin and Meade Counties. </a:t>
            </a: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8659" marR="52819">
              <a:lnSpc>
                <a:spcPct val="113100"/>
              </a:lnSpc>
              <a:spcBef>
                <a:spcPts val="341"/>
              </a:spcBef>
            </a:pP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8659" marR="52819">
              <a:lnSpc>
                <a:spcPct val="113100"/>
              </a:lnSpc>
              <a:spcBef>
                <a:spcPts val="341"/>
              </a:spcBef>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The survey was open from March 1, 2024 to April 5, 2024 and was advertised on social</a:t>
            </a:r>
            <a:r>
              <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rPr>
              <a:t> media and through local channels and received over 1,400 responses. The following is a summary of the results.</a:t>
            </a:r>
          </a:p>
          <a:p>
            <a:pPr marL="8659" marR="52819">
              <a:lnSpc>
                <a:spcPct val="113100"/>
              </a:lnSpc>
              <a:spcBef>
                <a:spcPts val="341"/>
              </a:spcBef>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 </a:t>
            </a:r>
            <a:endParaRPr sz="1000" dirty="0">
              <a:latin typeface="Arimo" panose="020B0604020202020204" pitchFamily="34" charset="0"/>
              <a:ea typeface="Arimo" panose="020B0604020202020204" pitchFamily="34" charset="0"/>
              <a:cs typeface="Arimo" panose="020B0604020202020204" pitchFamily="34" charset="0"/>
            </a:endParaRPr>
          </a:p>
        </p:txBody>
      </p:sp>
      <p:sp>
        <p:nvSpPr>
          <p:cNvPr id="5" name="TextBox 4">
            <a:extLst>
              <a:ext uri="{FF2B5EF4-FFF2-40B4-BE49-F238E27FC236}">
                <a16:creationId xmlns:a16="http://schemas.microsoft.com/office/drawing/2014/main" id="{42965558-8885-B498-759F-B84AC32D19F6}"/>
              </a:ext>
            </a:extLst>
          </p:cNvPr>
          <p:cNvSpPr txBox="1"/>
          <p:nvPr/>
        </p:nvSpPr>
        <p:spPr>
          <a:xfrm>
            <a:off x="1447800" y="1295400"/>
            <a:ext cx="3701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Results</a:t>
            </a:r>
          </a:p>
        </p:txBody>
      </p:sp>
    </p:spTree>
    <p:extLst>
      <p:ext uri="{BB962C8B-B14F-4D97-AF65-F5344CB8AC3E}">
        <p14:creationId xmlns:p14="http://schemas.microsoft.com/office/powerpoint/2010/main" val="408271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2F3BA-B83B-5593-99AA-A14CBAFCBCE9}"/>
              </a:ext>
            </a:extLst>
          </p:cNvPr>
          <p:cNvSpPr/>
          <p:nvPr/>
        </p:nvSpPr>
        <p:spPr>
          <a:xfrm>
            <a:off x="5029200" y="1489604"/>
            <a:ext cx="3848588" cy="4237064"/>
          </a:xfrm>
          <a:prstGeom prst="rect">
            <a:avLst/>
          </a:prstGeom>
          <a:solidFill>
            <a:schemeClr val="bg1">
              <a:lumMod val="95000"/>
            </a:schemeClr>
          </a:solidFill>
          <a:ln>
            <a:solidFill>
              <a:srgbClr val="2A5A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032846" y="1396272"/>
            <a:ext cx="32472" cy="32472"/>
          </a:xfrm>
          <a:custGeom>
            <a:avLst/>
            <a:gdLst/>
            <a:ahLst/>
            <a:cxnLst/>
            <a:rect l="l" t="t" r="r" b="b"/>
            <a:pathLst>
              <a:path w="47625" h="47625">
                <a:moveTo>
                  <a:pt x="26970" y="47605"/>
                </a:moveTo>
                <a:lnTo>
                  <a:pt x="20654" y="47605"/>
                </a:lnTo>
                <a:lnTo>
                  <a:pt x="17617" y="46996"/>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21" name="object 21"/>
          <p:cNvSpPr txBox="1"/>
          <p:nvPr/>
        </p:nvSpPr>
        <p:spPr>
          <a:xfrm>
            <a:off x="5105400" y="1480066"/>
            <a:ext cx="3962400" cy="3192116"/>
          </a:xfrm>
          <a:prstGeom prst="rect">
            <a:avLst/>
          </a:prstGeom>
        </p:spPr>
        <p:txBody>
          <a:bodyPr vert="horz" wrap="square" lIns="0" tIns="8659" rIns="0" bIns="0" rtlCol="0">
            <a:spAutoFit/>
          </a:bodyPr>
          <a:lstStyle/>
          <a:p>
            <a:pPr algn="l">
              <a:spcBef>
                <a:spcPts val="430"/>
              </a:spcBef>
            </a:pPr>
            <a:endParaRPr lang="en-US" sz="1000" dirty="0">
              <a:latin typeface="Arimo" panose="020B0604020202020204" pitchFamily="34" charset="0"/>
              <a:ea typeface="Arimo" panose="020B0604020202020204" pitchFamily="34" charset="0"/>
              <a:cs typeface="Arimo" panose="020B0604020202020204" pitchFamily="34" charset="0"/>
            </a:endParaRPr>
          </a:p>
          <a:p>
            <a:pPr marL="8659" algn="l">
              <a:spcAft>
                <a:spcPts val="600"/>
              </a:spcAft>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How do you usually get around? (Check all that apply.)</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Walking: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14.73%</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spcBef>
                <a:spcPts val="143"/>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Bicycling: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3.16%</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spcBef>
                <a:spcPts val="194"/>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Personal Vehicle: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54.95%</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1091882" indent="-171450" algn="l">
              <a:lnSpc>
                <a:spcPct val="112100"/>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Carpool/Ride with Friend or Relative: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16.55%</a:t>
            </a:r>
          </a:p>
          <a:p>
            <a:pPr marL="299168" marR="1091882" indent="-171450" algn="l">
              <a:lnSpc>
                <a:spcPct val="112100"/>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Demand/Response Service (TACK):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3.63%</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Vanpool: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1.24%</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Taxi, Uber, Lyft, etc.: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5.64%</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Every Commuter Counts Service (MBTA):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0.10%</a:t>
            </a:r>
          </a:p>
          <a:p>
            <a:pPr algn="l"/>
            <a:endParaRPr lang="en-US" sz="1000" b="0" i="0" u="none" strike="noStrike" baseline="0" dirty="0">
              <a:solidFill>
                <a:srgbClr val="000000"/>
              </a:solidFill>
              <a:latin typeface="Arimo" panose="020B0604020202020204" pitchFamily="34" charset="0"/>
              <a:ea typeface="Arimo" panose="020B0604020202020204" pitchFamily="34" charset="0"/>
              <a:cs typeface="Arimo" panose="020B0604020202020204" pitchFamily="34" charset="0"/>
            </a:endParaRPr>
          </a:p>
          <a:p>
            <a:pPr algn="l">
              <a:spcAft>
                <a:spcPts val="600"/>
              </a:spcAft>
            </a:pPr>
            <a:r>
              <a:rPr lang="en-US" sz="100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Do you use any of the following public transportation services? </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Demand/Response Service (TACK):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9.77%</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Taxi, Uber, Lyft, etc.: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20.60%</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Every Commuter Counts Service (MBTA):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0.13%</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Vanpool: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2.47% </a:t>
            </a:r>
          </a:p>
          <a:p>
            <a:pPr marL="290513" indent="-171450" algn="l">
              <a:buFont typeface="Arial" panose="020B0604020202020204" pitchFamily="34" charset="0"/>
              <a:buChar char="•"/>
            </a:pPr>
            <a:r>
              <a:rPr lang="en-US" sz="1000" b="0" i="0" u="none" strike="noStrike" baseline="0" dirty="0">
                <a:solidFill>
                  <a:srgbClr val="001B1B"/>
                </a:solidFill>
                <a:latin typeface="Arimo" panose="020B0604020202020204" pitchFamily="34" charset="0"/>
                <a:ea typeface="Arimo" panose="020B0604020202020204" pitchFamily="34" charset="0"/>
                <a:cs typeface="Arimo" panose="020B0604020202020204" pitchFamily="34" charset="0"/>
              </a:rPr>
              <a:t>I do not use any public transportation services: </a:t>
            </a:r>
            <a:r>
              <a:rPr lang="en-US" sz="1000" b="0" i="0" u="none" strike="noStrike" baseline="0" dirty="0">
                <a:solidFill>
                  <a:srgbClr val="FA6B00"/>
                </a:solidFill>
                <a:latin typeface="Arimo" panose="020B0604020202020204" pitchFamily="34" charset="0"/>
                <a:ea typeface="Arimo" panose="020B0604020202020204" pitchFamily="34" charset="0"/>
                <a:cs typeface="Arimo" panose="020B0604020202020204" pitchFamily="34" charset="0"/>
              </a:rPr>
              <a:t>67.02% </a:t>
            </a:r>
          </a:p>
          <a:p>
            <a:pPr algn="l">
              <a:spcBef>
                <a:spcPts val="239"/>
              </a:spcBef>
            </a:pPr>
            <a:endParaRPr lang="en-US" sz="1000" dirty="0">
              <a:latin typeface="Arimo" panose="020B0604020202020204" pitchFamily="34" charset="0"/>
              <a:ea typeface="Arimo" panose="020B0604020202020204" pitchFamily="34" charset="0"/>
              <a:cs typeface="Arimo" panose="020B0604020202020204" pitchFamily="34" charset="0"/>
            </a:endParaRPr>
          </a:p>
          <a:p>
            <a:pPr marL="127718" marR="1091882" algn="l">
              <a:lnSpc>
                <a:spcPct val="112100"/>
              </a:lnSpc>
            </a:pPr>
            <a:endParaRPr lang="en-US" sz="1000" dirty="0">
              <a:latin typeface="Arimo" panose="020B0604020202020204" pitchFamily="34" charset="0"/>
              <a:ea typeface="Arimo" panose="020B0604020202020204" pitchFamily="34" charset="0"/>
              <a:cs typeface="Arimo" panose="020B0604020202020204" pitchFamily="34" charset="0"/>
            </a:endParaRPr>
          </a:p>
        </p:txBody>
      </p:sp>
      <p:grpSp>
        <p:nvGrpSpPr>
          <p:cNvPr id="22" name="Group 21">
            <a:extLst>
              <a:ext uri="{FF2B5EF4-FFF2-40B4-BE49-F238E27FC236}">
                <a16:creationId xmlns:a16="http://schemas.microsoft.com/office/drawing/2014/main" id="{D8A2F932-2F96-F41B-6FF7-6719140947EC}"/>
              </a:ext>
            </a:extLst>
          </p:cNvPr>
          <p:cNvGrpSpPr/>
          <p:nvPr/>
        </p:nvGrpSpPr>
        <p:grpSpPr>
          <a:xfrm>
            <a:off x="228600" y="152400"/>
            <a:ext cx="6858978" cy="1276528"/>
            <a:chOff x="1218711" y="762000"/>
            <a:chExt cx="6858978" cy="1276528"/>
          </a:xfrm>
        </p:grpSpPr>
        <p:pic>
          <p:nvPicPr>
            <p:cNvPr id="23" name="Picture 22">
              <a:extLst>
                <a:ext uri="{FF2B5EF4-FFF2-40B4-BE49-F238E27FC236}">
                  <a16:creationId xmlns:a16="http://schemas.microsoft.com/office/drawing/2014/main" id="{07A5CE95-0695-9B7D-999D-DA5F84593FDF}"/>
                </a:ext>
              </a:extLst>
            </p:cNvPr>
            <p:cNvPicPr>
              <a:picLocks noChangeAspect="1"/>
            </p:cNvPicPr>
            <p:nvPr/>
          </p:nvPicPr>
          <p:blipFill>
            <a:blip r:embed="rId3"/>
            <a:srcRect l="2174"/>
            <a:stretch/>
          </p:blipFill>
          <p:spPr>
            <a:xfrm>
              <a:off x="1218711" y="762000"/>
              <a:ext cx="6858978" cy="1276528"/>
            </a:xfrm>
            <a:prstGeom prst="rect">
              <a:avLst/>
            </a:prstGeom>
          </p:spPr>
        </p:pic>
        <p:sp>
          <p:nvSpPr>
            <p:cNvPr id="24" name="Rectangle 23">
              <a:extLst>
                <a:ext uri="{FF2B5EF4-FFF2-40B4-BE49-F238E27FC236}">
                  <a16:creationId xmlns:a16="http://schemas.microsoft.com/office/drawing/2014/main" id="{C3BBBB18-9D78-CA72-CC03-64F22C891D09}"/>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266F7CA-3B18-268F-2FCE-A0890312D01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272F8CA-1571-856E-AD5B-920DA04A00AC}"/>
              </a:ext>
            </a:extLst>
          </p:cNvPr>
          <p:cNvSpPr txBox="1"/>
          <p:nvPr/>
        </p:nvSpPr>
        <p:spPr>
          <a:xfrm>
            <a:off x="1480272" y="2263419"/>
            <a:ext cx="3200400" cy="1640193"/>
          </a:xfrm>
          <a:prstGeom prst="rect">
            <a:avLst/>
          </a:prstGeom>
          <a:noFill/>
        </p:spPr>
        <p:txBody>
          <a:bodyPr wrap="square" rtlCol="0">
            <a:spAutoFit/>
          </a:bodyPr>
          <a:lstStyle/>
          <a:p>
            <a:pPr marL="8659" marR="52819">
              <a:lnSpc>
                <a:spcPct val="113100"/>
              </a:lnSpc>
              <a:spcBef>
                <a:spcPts val="341"/>
              </a:spcBef>
            </a:pPr>
            <a:r>
              <a:rPr lang="en-US" b="1" dirty="0">
                <a:solidFill>
                  <a:srgbClr val="001B1B"/>
                </a:solidFill>
                <a:latin typeface="Arimo" panose="020B0604020202020204" pitchFamily="34" charset="0"/>
                <a:ea typeface="Arimo" panose="020B0604020202020204" pitchFamily="34" charset="0"/>
                <a:cs typeface="Arimo" panose="020B0604020202020204" pitchFamily="34" charset="0"/>
              </a:rPr>
              <a:t>Questions such as current mode of travel, current use of public transportation services, and frequency of use were asked.</a:t>
            </a:r>
            <a:endParaRPr lang="en-US" sz="1800" b="1" dirty="0">
              <a:solidFill>
                <a:srgbClr val="001B1B"/>
              </a:solidFill>
              <a:latin typeface="Arimo" panose="020B0604020202020204" pitchFamily="34" charset="0"/>
              <a:ea typeface="Arimo" panose="020B0604020202020204" pitchFamily="34" charset="0"/>
              <a:cs typeface="Arimo" panose="020B0604020202020204" pitchFamily="34" charset="0"/>
            </a:endParaRPr>
          </a:p>
        </p:txBody>
      </p:sp>
      <p:sp>
        <p:nvSpPr>
          <p:cNvPr id="5" name="TextBox 4">
            <a:extLst>
              <a:ext uri="{FF2B5EF4-FFF2-40B4-BE49-F238E27FC236}">
                <a16:creationId xmlns:a16="http://schemas.microsoft.com/office/drawing/2014/main" id="{606A5E45-CBC4-DAF5-0890-147B5494CE84}"/>
              </a:ext>
            </a:extLst>
          </p:cNvPr>
          <p:cNvSpPr txBox="1"/>
          <p:nvPr/>
        </p:nvSpPr>
        <p:spPr>
          <a:xfrm>
            <a:off x="1447800" y="1295400"/>
            <a:ext cx="7130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Results</a:t>
            </a:r>
          </a:p>
        </p:txBody>
      </p:sp>
      <p:sp>
        <p:nvSpPr>
          <p:cNvPr id="12" name="object 21">
            <a:extLst>
              <a:ext uri="{FF2B5EF4-FFF2-40B4-BE49-F238E27FC236}">
                <a16:creationId xmlns:a16="http://schemas.microsoft.com/office/drawing/2014/main" id="{0894ACF0-D57C-1E17-0E54-FFAA052A2682}"/>
              </a:ext>
            </a:extLst>
          </p:cNvPr>
          <p:cNvSpPr txBox="1"/>
          <p:nvPr/>
        </p:nvSpPr>
        <p:spPr>
          <a:xfrm>
            <a:off x="5105400" y="4343400"/>
            <a:ext cx="3505200" cy="1214202"/>
          </a:xfrm>
          <a:prstGeom prst="rect">
            <a:avLst/>
          </a:prstGeom>
        </p:spPr>
        <p:txBody>
          <a:bodyPr vert="horz" wrap="square" lIns="0" tIns="8659" rIns="0" bIns="0" rtlCol="0">
            <a:spAutoFit/>
          </a:bodyPr>
          <a:lstStyle/>
          <a:p>
            <a:pPr algn="l">
              <a:spcBef>
                <a:spcPts val="484"/>
              </a:spcBef>
            </a:pPr>
            <a:endParaRPr lang="en-US" sz="1000" dirty="0">
              <a:latin typeface="Arimo" panose="020B0604020202020204" pitchFamily="34" charset="0"/>
              <a:ea typeface="Arimo" panose="020B0604020202020204" pitchFamily="34" charset="0"/>
              <a:cs typeface="Arimo" panose="020B0604020202020204" pitchFamily="34" charset="0"/>
            </a:endParaRPr>
          </a:p>
          <a:p>
            <a:pPr marL="8659" algn="l">
              <a:spcAft>
                <a:spcPts val="600"/>
              </a:spcAft>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How many days per week do you currently use public transportation?</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0-1: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87.66%</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spcBef>
                <a:spcPts val="143"/>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2-3: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4.75%</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spcBef>
                <a:spcPts val="194"/>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4-5: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3.69%</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lgn="l">
              <a:spcBef>
                <a:spcPts val="143"/>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6-7: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3.90%</a:t>
            </a:r>
            <a:endParaRPr lang="en-US"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7200" y="1828800"/>
            <a:ext cx="3458873" cy="4298899"/>
          </a:xfrm>
          <a:prstGeom prst="rect">
            <a:avLst/>
          </a:prstGeom>
        </p:spPr>
      </p:pic>
      <p:sp>
        <p:nvSpPr>
          <p:cNvPr id="3" name="object 3"/>
          <p:cNvSpPr txBox="1"/>
          <p:nvPr/>
        </p:nvSpPr>
        <p:spPr>
          <a:xfrm>
            <a:off x="4554795" y="1347233"/>
            <a:ext cx="3693825" cy="2920997"/>
          </a:xfrm>
          <a:prstGeom prst="rect">
            <a:avLst/>
          </a:prstGeom>
        </p:spPr>
        <p:txBody>
          <a:bodyPr vert="horz" wrap="square" lIns="0" tIns="92652" rIns="0" bIns="0" rtlCol="0">
            <a:spAutoFit/>
          </a:bodyPr>
          <a:lstStyle/>
          <a:p>
            <a:pPr marL="8659" marR="3464">
              <a:lnSpc>
                <a:spcPct val="113799"/>
              </a:lnSpc>
              <a:spcBef>
                <a:spcPts val="334"/>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The Radcliff/Elizabethtown Metropolitan Planning Organization (REMPO) works to meet the transportation needs of Hardin and Meade Counties. The purpose of this study is to analyze the need for and feasibility of implementing a fixed-route public transportation system within the Radcliff/Elizabethtown MPO urbanized area (Elizabethtown, Fort Knox, Glendale, Radcliff, &amp; Vine Grove).</a:t>
            </a:r>
            <a:endParaRPr sz="1200" b="1" dirty="0">
              <a:latin typeface="Arimo" panose="020B0604020202020204" pitchFamily="34" charset="0"/>
              <a:ea typeface="Arimo" panose="020B0604020202020204" pitchFamily="34" charset="0"/>
              <a:cs typeface="Arimo" panose="020B0604020202020204" pitchFamily="34" charset="0"/>
            </a:endParaRPr>
          </a:p>
          <a:p>
            <a:pPr>
              <a:spcBef>
                <a:spcPts val="303"/>
              </a:spcBef>
            </a:pPr>
            <a:endParaRPr sz="1200" b="1" dirty="0">
              <a:latin typeface="Arimo" panose="020B0604020202020204" pitchFamily="34" charset="0"/>
              <a:ea typeface="Arimo" panose="020B0604020202020204" pitchFamily="34" charset="0"/>
              <a:cs typeface="Arimo" panose="020B0604020202020204" pitchFamily="34" charset="0"/>
            </a:endParaRPr>
          </a:p>
          <a:p>
            <a:pPr marL="8659" marR="24245">
              <a:lnSpc>
                <a:spcPct val="126600"/>
              </a:lnSpc>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The region is diversifying and growing, which provides both a unique challenge and opportunity for REMPO to create an adaptive and inclusive plan for their future transportation needs including:</a:t>
            </a:r>
            <a:endParaRPr sz="1200" b="1" dirty="0">
              <a:latin typeface="Arimo" panose="020B0604020202020204" pitchFamily="34" charset="0"/>
              <a:ea typeface="Arimo" panose="020B0604020202020204" pitchFamily="34" charset="0"/>
              <a:cs typeface="Arimo" panose="020B0604020202020204" pitchFamily="34" charset="0"/>
            </a:endParaRPr>
          </a:p>
        </p:txBody>
      </p:sp>
      <p:grpSp>
        <p:nvGrpSpPr>
          <p:cNvPr id="5" name="Group 4">
            <a:extLst>
              <a:ext uri="{FF2B5EF4-FFF2-40B4-BE49-F238E27FC236}">
                <a16:creationId xmlns:a16="http://schemas.microsoft.com/office/drawing/2014/main" id="{636E9E59-B9E9-52DB-951E-94132D92C340}"/>
              </a:ext>
            </a:extLst>
          </p:cNvPr>
          <p:cNvGrpSpPr/>
          <p:nvPr/>
        </p:nvGrpSpPr>
        <p:grpSpPr>
          <a:xfrm>
            <a:off x="228600" y="152400"/>
            <a:ext cx="6858978" cy="1276528"/>
            <a:chOff x="1218711" y="762000"/>
            <a:chExt cx="6858978" cy="1276528"/>
          </a:xfrm>
        </p:grpSpPr>
        <p:pic>
          <p:nvPicPr>
            <p:cNvPr id="6" name="Picture 5">
              <a:extLst>
                <a:ext uri="{FF2B5EF4-FFF2-40B4-BE49-F238E27FC236}">
                  <a16:creationId xmlns:a16="http://schemas.microsoft.com/office/drawing/2014/main" id="{F3D547AB-5A2A-227C-DCD4-2910354689DA}"/>
                </a:ext>
              </a:extLst>
            </p:cNvPr>
            <p:cNvPicPr>
              <a:picLocks noChangeAspect="1"/>
            </p:cNvPicPr>
            <p:nvPr/>
          </p:nvPicPr>
          <p:blipFill>
            <a:blip r:embed="rId4"/>
            <a:srcRect l="2174"/>
            <a:stretch/>
          </p:blipFill>
          <p:spPr>
            <a:xfrm>
              <a:off x="1218711" y="762000"/>
              <a:ext cx="6858978" cy="1276528"/>
            </a:xfrm>
            <a:prstGeom prst="rect">
              <a:avLst/>
            </a:prstGeom>
          </p:spPr>
        </p:pic>
        <p:sp>
          <p:nvSpPr>
            <p:cNvPr id="7" name="Rectangle 6">
              <a:extLst>
                <a:ext uri="{FF2B5EF4-FFF2-40B4-BE49-F238E27FC236}">
                  <a16:creationId xmlns:a16="http://schemas.microsoft.com/office/drawing/2014/main" id="{36CB55AC-B2FA-CAE3-C6FF-A5360B57B2F7}"/>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83A83CB5-38B4-5182-768D-F15E862F680E}"/>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sign&#10;&#10;AI-generated content may be incorrect.">
            <a:extLst>
              <a:ext uri="{FF2B5EF4-FFF2-40B4-BE49-F238E27FC236}">
                <a16:creationId xmlns:a16="http://schemas.microsoft.com/office/drawing/2014/main" id="{E8C09A3D-E41B-5083-E25B-8A982FE8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092" y="4736291"/>
            <a:ext cx="4024508" cy="1548952"/>
          </a:xfrm>
          <a:prstGeom prst="rect">
            <a:avLst/>
          </a:prstGeom>
        </p:spPr>
      </p:pic>
      <p:sp>
        <p:nvSpPr>
          <p:cNvPr id="4" name="TextBox 3">
            <a:extLst>
              <a:ext uri="{FF2B5EF4-FFF2-40B4-BE49-F238E27FC236}">
                <a16:creationId xmlns:a16="http://schemas.microsoft.com/office/drawing/2014/main" id="{BC825322-04C5-AE16-177C-59E9BE341E5D}"/>
              </a:ext>
            </a:extLst>
          </p:cNvPr>
          <p:cNvSpPr txBox="1"/>
          <p:nvPr/>
        </p:nvSpPr>
        <p:spPr>
          <a:xfrm>
            <a:off x="1447800" y="1294778"/>
            <a:ext cx="7087089"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Purpose of Study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9E4B9D-6278-4DCC-F1D2-714EB2215C1B}"/>
              </a:ext>
            </a:extLst>
          </p:cNvPr>
          <p:cNvSpPr/>
          <p:nvPr/>
        </p:nvSpPr>
        <p:spPr>
          <a:xfrm>
            <a:off x="5029200" y="1489604"/>
            <a:ext cx="3848588" cy="4237064"/>
          </a:xfrm>
          <a:prstGeom prst="rect">
            <a:avLst/>
          </a:prstGeom>
          <a:solidFill>
            <a:schemeClr val="bg1">
              <a:lumMod val="95000"/>
            </a:schemeClr>
          </a:solidFill>
          <a:ln>
            <a:solidFill>
              <a:srgbClr val="2A5A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032846" y="1396272"/>
            <a:ext cx="32472" cy="32472"/>
          </a:xfrm>
          <a:custGeom>
            <a:avLst/>
            <a:gdLst/>
            <a:ahLst/>
            <a:cxnLst/>
            <a:rect l="l" t="t" r="r" b="b"/>
            <a:pathLst>
              <a:path w="47625" h="47625">
                <a:moveTo>
                  <a:pt x="26970" y="47605"/>
                </a:moveTo>
                <a:lnTo>
                  <a:pt x="20654" y="47605"/>
                </a:lnTo>
                <a:lnTo>
                  <a:pt x="17617" y="46996"/>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grpSp>
        <p:nvGrpSpPr>
          <p:cNvPr id="22" name="Group 21">
            <a:extLst>
              <a:ext uri="{FF2B5EF4-FFF2-40B4-BE49-F238E27FC236}">
                <a16:creationId xmlns:a16="http://schemas.microsoft.com/office/drawing/2014/main" id="{D8A2F932-2F96-F41B-6FF7-6719140947EC}"/>
              </a:ext>
            </a:extLst>
          </p:cNvPr>
          <p:cNvGrpSpPr/>
          <p:nvPr/>
        </p:nvGrpSpPr>
        <p:grpSpPr>
          <a:xfrm>
            <a:off x="228600" y="152400"/>
            <a:ext cx="6858978" cy="1276528"/>
            <a:chOff x="1218711" y="762000"/>
            <a:chExt cx="6858978" cy="1276528"/>
          </a:xfrm>
        </p:grpSpPr>
        <p:pic>
          <p:nvPicPr>
            <p:cNvPr id="23" name="Picture 22">
              <a:extLst>
                <a:ext uri="{FF2B5EF4-FFF2-40B4-BE49-F238E27FC236}">
                  <a16:creationId xmlns:a16="http://schemas.microsoft.com/office/drawing/2014/main" id="{07A5CE95-0695-9B7D-999D-DA5F84593FDF}"/>
                </a:ext>
              </a:extLst>
            </p:cNvPr>
            <p:cNvPicPr>
              <a:picLocks noChangeAspect="1"/>
            </p:cNvPicPr>
            <p:nvPr/>
          </p:nvPicPr>
          <p:blipFill>
            <a:blip r:embed="rId3"/>
            <a:srcRect l="2174"/>
            <a:stretch/>
          </p:blipFill>
          <p:spPr>
            <a:xfrm>
              <a:off x="1218711" y="762000"/>
              <a:ext cx="6858978" cy="1276528"/>
            </a:xfrm>
            <a:prstGeom prst="rect">
              <a:avLst/>
            </a:prstGeom>
          </p:spPr>
        </p:pic>
        <p:sp>
          <p:nvSpPr>
            <p:cNvPr id="24" name="Rectangle 23">
              <a:extLst>
                <a:ext uri="{FF2B5EF4-FFF2-40B4-BE49-F238E27FC236}">
                  <a16:creationId xmlns:a16="http://schemas.microsoft.com/office/drawing/2014/main" id="{C3BBBB18-9D78-CA72-CC03-64F22C891D09}"/>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266F7CA-3B18-268F-2FCE-A0890312D01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27" name="object 3">
            <a:extLst>
              <a:ext uri="{FF2B5EF4-FFF2-40B4-BE49-F238E27FC236}">
                <a16:creationId xmlns:a16="http://schemas.microsoft.com/office/drawing/2014/main" id="{42564AE2-8867-A291-A2B2-528B582144BE}"/>
              </a:ext>
            </a:extLst>
          </p:cNvPr>
          <p:cNvSpPr txBox="1"/>
          <p:nvPr/>
        </p:nvSpPr>
        <p:spPr>
          <a:xfrm>
            <a:off x="1551147" y="2046089"/>
            <a:ext cx="3102985" cy="2493083"/>
          </a:xfrm>
          <a:prstGeom prst="rect">
            <a:avLst/>
          </a:prstGeom>
        </p:spPr>
        <p:txBody>
          <a:bodyPr vert="horz" wrap="square" lIns="0" tIns="6061" rIns="0" bIns="0" rtlCol="0">
            <a:spAutoFit/>
          </a:bodyPr>
          <a:lstStyle/>
          <a:p>
            <a:pPr marL="8659" marR="52819">
              <a:lnSpc>
                <a:spcPct val="113100"/>
              </a:lnSpc>
              <a:spcBef>
                <a:spcPts val="341"/>
              </a:spcBef>
            </a:pPr>
            <a:r>
              <a:rPr lang="en-US" b="1" dirty="0">
                <a:solidFill>
                  <a:srgbClr val="001B1B"/>
                </a:solidFill>
                <a:latin typeface="Arimo" panose="020B0604020202020204" pitchFamily="34" charset="0"/>
                <a:ea typeface="Arimo" panose="020B0604020202020204" pitchFamily="34" charset="0"/>
                <a:cs typeface="Arimo" panose="020B0604020202020204" pitchFamily="34" charset="0"/>
              </a:rPr>
              <a:t>Concerning benefits of public transportation, respondents stated that a reliable alternative mode of transportation was most important to them, for their trips to work, shopping, school, etc.</a:t>
            </a:r>
          </a:p>
        </p:txBody>
      </p:sp>
      <p:sp>
        <p:nvSpPr>
          <p:cNvPr id="5" name="TextBox 4">
            <a:extLst>
              <a:ext uri="{FF2B5EF4-FFF2-40B4-BE49-F238E27FC236}">
                <a16:creationId xmlns:a16="http://schemas.microsoft.com/office/drawing/2014/main" id="{E8B130B4-346F-7501-E843-39556CA267D3}"/>
              </a:ext>
            </a:extLst>
          </p:cNvPr>
          <p:cNvSpPr txBox="1"/>
          <p:nvPr/>
        </p:nvSpPr>
        <p:spPr>
          <a:xfrm>
            <a:off x="5029200" y="1600200"/>
            <a:ext cx="3848588" cy="3963073"/>
          </a:xfrm>
          <a:prstGeom prst="rect">
            <a:avLst/>
          </a:prstGeom>
          <a:noFill/>
        </p:spPr>
        <p:txBody>
          <a:bodyPr wrap="square">
            <a:spAutoFit/>
          </a:bodyPr>
          <a:lstStyle/>
          <a:p>
            <a:pPr marL="8659" marR="266260" algn="l">
              <a:lnSpc>
                <a:spcPct val="116399"/>
              </a:lnSpc>
              <a:spcAft>
                <a:spcPts val="600"/>
              </a:spcAft>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What do you consider the top benefits of using public transportation services? (Check all that apply.)</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292237" indent="-171450" algn="l">
              <a:lnSpc>
                <a:spcPct val="1163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Reliable alternative if other transportation is unavailable: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37.17% </a:t>
            </a:r>
          </a:p>
          <a:p>
            <a:pPr marL="299168" marR="292237" indent="-171450" algn="l">
              <a:lnSpc>
                <a:spcPct val="1163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Wheelchair accessible / paratransit needs: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13.60%</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30739" indent="-171450" algn="l">
              <a:lnSpc>
                <a:spcPct val="112100"/>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Spending time working/resting/ reading/socializing rather than driving: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11.16%</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154128" indent="-171450" algn="l">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Cheaper than owning a car or paying for ride-hailing service: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19.26% </a:t>
            </a:r>
          </a:p>
          <a:p>
            <a:pPr marL="299168" marR="154128" indent="-171450" algn="l">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Reduces vehicle emissions and improves air quality: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18.82%</a:t>
            </a:r>
            <a:endParaRPr lang="en-US" sz="1000" dirty="0">
              <a:latin typeface="Arimo" panose="020B0604020202020204" pitchFamily="34" charset="0"/>
              <a:ea typeface="Arimo" panose="020B0604020202020204" pitchFamily="34" charset="0"/>
              <a:cs typeface="Arimo" panose="020B0604020202020204" pitchFamily="34" charset="0"/>
            </a:endParaRPr>
          </a:p>
          <a:p>
            <a:pPr algn="l">
              <a:spcBef>
                <a:spcPts val="341"/>
              </a:spcBef>
            </a:pPr>
            <a:endParaRPr lang="en-US" sz="1000" dirty="0">
              <a:latin typeface="Arimo" panose="020B0604020202020204" pitchFamily="34" charset="0"/>
              <a:ea typeface="Arimo" panose="020B0604020202020204" pitchFamily="34" charset="0"/>
              <a:cs typeface="Arimo" panose="020B0604020202020204" pitchFamily="34" charset="0"/>
            </a:endParaRPr>
          </a:p>
          <a:p>
            <a:pPr marL="8659" marR="3464" algn="l">
              <a:lnSpc>
                <a:spcPct val="112100"/>
              </a:lnSpc>
              <a:spcAft>
                <a:spcPts val="600"/>
              </a:spcAft>
            </a:pPr>
            <a:r>
              <a:rPr lang="en-US" sz="1000" spc="-10" dirty="0">
                <a:solidFill>
                  <a:srgbClr val="001B1B"/>
                </a:solidFill>
                <a:latin typeface="Arimo" panose="020B0604020202020204" pitchFamily="34" charset="0"/>
                <a:ea typeface="Arimo" panose="020B0604020202020204" pitchFamily="34" charset="0"/>
                <a:cs typeface="Arimo" panose="020B0604020202020204" pitchFamily="34" charset="0"/>
              </a:rPr>
              <a:t>What type of trips would you consider making if public transportation were more readily available? (Check all that apply.)</a:t>
            </a:r>
            <a:endParaRPr lang="en-US" sz="1000" spc="-10" dirty="0">
              <a:latin typeface="Arimo" panose="020B0604020202020204" pitchFamily="34" charset="0"/>
              <a:ea typeface="Arimo" panose="020B0604020202020204" pitchFamily="34" charset="0"/>
              <a:cs typeface="Arimo" panose="020B0604020202020204" pitchFamily="34" charset="0"/>
            </a:endParaRPr>
          </a:p>
          <a:p>
            <a:pPr marL="299168" marR="1658172" indent="-171450" algn="l" defTabSz="2862263">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Commuting to work: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22.70%</a:t>
            </a:r>
          </a:p>
          <a:p>
            <a:pPr marL="299168" marR="1658172" indent="-171450" algn="l" defTabSz="2862263">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Commuting to school: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7.72%</a:t>
            </a:r>
          </a:p>
          <a:p>
            <a:pPr marL="299168" marR="1658172" indent="-171450" algn="l" defTabSz="2862263">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Medical Appointments: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2.31%</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277949" indent="-171450" algn="l" defTabSz="2862263">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Recreational / Social Trips Shopping or personal errands: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26.76%</a:t>
            </a:r>
          </a:p>
          <a:p>
            <a:pPr marL="299168" marR="277949" indent="-171450" algn="l" defTabSz="2862263">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Workday business meetings or professional gathering: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10.60%</a:t>
            </a:r>
            <a:endParaRPr lang="en-US" sz="1000" dirty="0">
              <a:latin typeface="Arimo" panose="020B0604020202020204" pitchFamily="34" charset="0"/>
              <a:ea typeface="Arimo" panose="020B0604020202020204" pitchFamily="34" charset="0"/>
              <a:cs typeface="Arimo" panose="020B0604020202020204" pitchFamily="34" charset="0"/>
            </a:endParaRPr>
          </a:p>
        </p:txBody>
      </p:sp>
      <p:sp>
        <p:nvSpPr>
          <p:cNvPr id="4" name="TextBox 3">
            <a:extLst>
              <a:ext uri="{FF2B5EF4-FFF2-40B4-BE49-F238E27FC236}">
                <a16:creationId xmlns:a16="http://schemas.microsoft.com/office/drawing/2014/main" id="{42965558-8885-B498-759F-B84AC32D19F6}"/>
              </a:ext>
            </a:extLst>
          </p:cNvPr>
          <p:cNvSpPr txBox="1"/>
          <p:nvPr/>
        </p:nvSpPr>
        <p:spPr>
          <a:xfrm>
            <a:off x="1447800" y="1295400"/>
            <a:ext cx="7130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Results</a:t>
            </a:r>
          </a:p>
        </p:txBody>
      </p:sp>
    </p:spTree>
    <p:extLst>
      <p:ext uri="{BB962C8B-B14F-4D97-AF65-F5344CB8AC3E}">
        <p14:creationId xmlns:p14="http://schemas.microsoft.com/office/powerpoint/2010/main" val="13644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2846" y="311721"/>
            <a:ext cx="32472" cy="32472"/>
          </a:xfrm>
          <a:custGeom>
            <a:avLst/>
            <a:gdLst/>
            <a:ahLst/>
            <a:cxnLst/>
            <a:rect l="l" t="t" r="r" b="b"/>
            <a:pathLst>
              <a:path w="47625" h="47625">
                <a:moveTo>
                  <a:pt x="26970" y="47605"/>
                </a:moveTo>
                <a:lnTo>
                  <a:pt x="20654" y="47605"/>
                </a:lnTo>
                <a:lnTo>
                  <a:pt x="17617" y="46996"/>
                </a:lnTo>
                <a:lnTo>
                  <a:pt x="0" y="26955"/>
                </a:lnTo>
                <a:lnTo>
                  <a:pt x="0" y="20650"/>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3" name="object 3"/>
          <p:cNvSpPr txBox="1"/>
          <p:nvPr/>
        </p:nvSpPr>
        <p:spPr>
          <a:xfrm>
            <a:off x="3016576" y="230322"/>
            <a:ext cx="3094759" cy="648942"/>
          </a:xfrm>
          <a:prstGeom prst="rect">
            <a:avLst/>
          </a:prstGeom>
        </p:spPr>
        <p:txBody>
          <a:bodyPr vert="horz" wrap="square" lIns="0" tIns="7793" rIns="0" bIns="0" rtlCol="0">
            <a:spAutoFit/>
          </a:bodyPr>
          <a:lstStyle/>
          <a:p>
            <a:pPr marL="127718">
              <a:spcBef>
                <a:spcPts val="61"/>
              </a:spcBef>
            </a:pPr>
            <a:r>
              <a:rPr sz="989" spc="-27" dirty="0">
                <a:solidFill>
                  <a:srgbClr val="001B1B"/>
                </a:solidFill>
                <a:latin typeface="Arial Narrow"/>
                <a:cs typeface="Arial Narrow"/>
              </a:rPr>
              <a:t>I</a:t>
            </a:r>
            <a:r>
              <a:rPr sz="989" spc="-20" dirty="0">
                <a:solidFill>
                  <a:srgbClr val="001B1B"/>
                </a:solidFill>
                <a:latin typeface="Arial Narrow"/>
                <a:cs typeface="Arial Narrow"/>
              </a:rPr>
              <a:t> </a:t>
            </a:r>
            <a:r>
              <a:rPr sz="989" spc="-41" dirty="0">
                <a:solidFill>
                  <a:srgbClr val="001B1B"/>
                </a:solidFill>
                <a:latin typeface="Arial Narrow"/>
                <a:cs typeface="Arial Narrow"/>
              </a:rPr>
              <a:t>would</a:t>
            </a:r>
            <a:r>
              <a:rPr sz="989" spc="-17" dirty="0">
                <a:solidFill>
                  <a:srgbClr val="001B1B"/>
                </a:solidFill>
                <a:latin typeface="Arial Narrow"/>
                <a:cs typeface="Arial Narrow"/>
              </a:rPr>
              <a:t> </a:t>
            </a:r>
            <a:r>
              <a:rPr sz="989" spc="-31" dirty="0">
                <a:solidFill>
                  <a:srgbClr val="001B1B"/>
                </a:solidFill>
                <a:latin typeface="Arial Narrow"/>
                <a:cs typeface="Arial Narrow"/>
              </a:rPr>
              <a:t>not</a:t>
            </a:r>
            <a:r>
              <a:rPr sz="989" spc="-20" dirty="0">
                <a:solidFill>
                  <a:srgbClr val="001B1B"/>
                </a:solidFill>
                <a:latin typeface="Arial Narrow"/>
                <a:cs typeface="Arial Narrow"/>
              </a:rPr>
              <a:t> </a:t>
            </a:r>
            <a:r>
              <a:rPr sz="989" spc="-41" dirty="0">
                <a:solidFill>
                  <a:srgbClr val="001B1B"/>
                </a:solidFill>
                <a:latin typeface="Arial Narrow"/>
                <a:cs typeface="Arial Narrow"/>
              </a:rPr>
              <a:t>consider</a:t>
            </a:r>
            <a:r>
              <a:rPr sz="989" spc="-17" dirty="0">
                <a:solidFill>
                  <a:srgbClr val="001B1B"/>
                </a:solidFill>
                <a:latin typeface="Arial Narrow"/>
                <a:cs typeface="Arial Narrow"/>
              </a:rPr>
              <a:t> </a:t>
            </a:r>
            <a:r>
              <a:rPr sz="989" spc="-41" dirty="0">
                <a:solidFill>
                  <a:srgbClr val="001B1B"/>
                </a:solidFill>
                <a:latin typeface="Arial Narrow"/>
                <a:cs typeface="Arial Narrow"/>
              </a:rPr>
              <a:t>using</a:t>
            </a:r>
            <a:r>
              <a:rPr sz="989" spc="-17" dirty="0">
                <a:solidFill>
                  <a:srgbClr val="001B1B"/>
                </a:solidFill>
                <a:latin typeface="Arial Narrow"/>
                <a:cs typeface="Arial Narrow"/>
              </a:rPr>
              <a:t> </a:t>
            </a:r>
            <a:r>
              <a:rPr sz="989" spc="-31" dirty="0">
                <a:solidFill>
                  <a:srgbClr val="001B1B"/>
                </a:solidFill>
                <a:latin typeface="Arial Narrow"/>
                <a:cs typeface="Arial Narrow"/>
              </a:rPr>
              <a:t>public</a:t>
            </a:r>
            <a:r>
              <a:rPr sz="989" spc="-20" dirty="0">
                <a:solidFill>
                  <a:srgbClr val="001B1B"/>
                </a:solidFill>
                <a:latin typeface="Arial Narrow"/>
                <a:cs typeface="Arial Narrow"/>
              </a:rPr>
              <a:t> </a:t>
            </a:r>
            <a:r>
              <a:rPr sz="989" spc="-34" dirty="0">
                <a:solidFill>
                  <a:srgbClr val="001B1B"/>
                </a:solidFill>
                <a:latin typeface="Arial Narrow"/>
                <a:cs typeface="Arial Narrow"/>
              </a:rPr>
              <a:t>transportation</a:t>
            </a:r>
            <a:r>
              <a:rPr sz="989" spc="-17" dirty="0">
                <a:solidFill>
                  <a:srgbClr val="001B1B"/>
                </a:solidFill>
                <a:latin typeface="Arial Narrow"/>
                <a:cs typeface="Arial Narrow"/>
              </a:rPr>
              <a:t> </a:t>
            </a:r>
            <a:r>
              <a:rPr sz="989" spc="-37" dirty="0">
                <a:solidFill>
                  <a:srgbClr val="001B1B"/>
                </a:solidFill>
                <a:latin typeface="Arial Narrow"/>
                <a:cs typeface="Arial Narrow"/>
              </a:rPr>
              <a:t>services:</a:t>
            </a:r>
            <a:r>
              <a:rPr sz="989" spc="-14" dirty="0">
                <a:solidFill>
                  <a:srgbClr val="001B1B"/>
                </a:solidFill>
                <a:latin typeface="Arial Narrow"/>
                <a:cs typeface="Arial Narrow"/>
              </a:rPr>
              <a:t> </a:t>
            </a:r>
            <a:r>
              <a:rPr sz="989" spc="-7" dirty="0">
                <a:solidFill>
                  <a:srgbClr val="FA6B00"/>
                </a:solidFill>
                <a:latin typeface="Arial Narrow"/>
                <a:cs typeface="Arial Narrow"/>
              </a:rPr>
              <a:t>9.91%</a:t>
            </a:r>
            <a:endParaRPr sz="989">
              <a:latin typeface="Arial Narrow"/>
              <a:cs typeface="Arial Narrow"/>
            </a:endParaRPr>
          </a:p>
          <a:p>
            <a:pPr>
              <a:spcBef>
                <a:spcPts val="235"/>
              </a:spcBef>
            </a:pPr>
            <a:endParaRPr sz="818">
              <a:latin typeface="Arial Narrow"/>
              <a:cs typeface="Arial Narrow"/>
            </a:endParaRPr>
          </a:p>
          <a:p>
            <a:pPr marL="8659" marR="3464">
              <a:lnSpc>
                <a:spcPct val="116399"/>
              </a:lnSpc>
            </a:pPr>
            <a:r>
              <a:rPr sz="989" spc="-65" dirty="0">
                <a:solidFill>
                  <a:srgbClr val="001B1B"/>
                </a:solidFill>
                <a:latin typeface="Arial Narrow"/>
                <a:cs typeface="Arial Narrow"/>
              </a:rPr>
              <a:t>Are</a:t>
            </a:r>
            <a:r>
              <a:rPr sz="989" spc="-24" dirty="0">
                <a:solidFill>
                  <a:srgbClr val="001B1B"/>
                </a:solidFill>
                <a:latin typeface="Arial Narrow"/>
                <a:cs typeface="Arial Narrow"/>
              </a:rPr>
              <a:t> </a:t>
            </a:r>
            <a:r>
              <a:rPr sz="989" spc="-48" dirty="0">
                <a:solidFill>
                  <a:srgbClr val="001B1B"/>
                </a:solidFill>
                <a:latin typeface="Arial Narrow"/>
                <a:cs typeface="Arial Narrow"/>
              </a:rPr>
              <a:t>there</a:t>
            </a:r>
            <a:r>
              <a:rPr sz="989" spc="-24" dirty="0">
                <a:solidFill>
                  <a:srgbClr val="001B1B"/>
                </a:solidFill>
                <a:latin typeface="Arial Narrow"/>
                <a:cs typeface="Arial Narrow"/>
              </a:rPr>
              <a:t> </a:t>
            </a:r>
            <a:r>
              <a:rPr sz="989" spc="-27" dirty="0">
                <a:solidFill>
                  <a:srgbClr val="001B1B"/>
                </a:solidFill>
                <a:latin typeface="Arial Narrow"/>
                <a:cs typeface="Arial Narrow"/>
              </a:rPr>
              <a:t>specific</a:t>
            </a:r>
            <a:r>
              <a:rPr sz="989" spc="-24" dirty="0">
                <a:solidFill>
                  <a:srgbClr val="001B1B"/>
                </a:solidFill>
                <a:latin typeface="Arial Narrow"/>
                <a:cs typeface="Arial Narrow"/>
              </a:rPr>
              <a:t> </a:t>
            </a:r>
            <a:r>
              <a:rPr sz="989" spc="-34" dirty="0">
                <a:solidFill>
                  <a:srgbClr val="001B1B"/>
                </a:solidFill>
                <a:latin typeface="Arial Narrow"/>
                <a:cs typeface="Arial Narrow"/>
              </a:rPr>
              <a:t>destinations</a:t>
            </a:r>
            <a:r>
              <a:rPr sz="989" spc="-24" dirty="0">
                <a:solidFill>
                  <a:srgbClr val="001B1B"/>
                </a:solidFill>
                <a:latin typeface="Arial Narrow"/>
                <a:cs typeface="Arial Narrow"/>
              </a:rPr>
              <a:t> </a:t>
            </a:r>
            <a:r>
              <a:rPr sz="989" spc="-37" dirty="0">
                <a:solidFill>
                  <a:srgbClr val="001B1B"/>
                </a:solidFill>
                <a:latin typeface="Arial Narrow"/>
                <a:cs typeface="Arial Narrow"/>
              </a:rPr>
              <a:t>or</a:t>
            </a:r>
            <a:r>
              <a:rPr sz="989" spc="-24" dirty="0">
                <a:solidFill>
                  <a:srgbClr val="001B1B"/>
                </a:solidFill>
                <a:latin typeface="Arial Narrow"/>
                <a:cs typeface="Arial Narrow"/>
              </a:rPr>
              <a:t> </a:t>
            </a:r>
            <a:r>
              <a:rPr sz="989" spc="-55" dirty="0">
                <a:solidFill>
                  <a:srgbClr val="001B1B"/>
                </a:solidFill>
                <a:latin typeface="Arial Narrow"/>
                <a:cs typeface="Arial Narrow"/>
              </a:rPr>
              <a:t>areas</a:t>
            </a:r>
            <a:r>
              <a:rPr sz="989" spc="-24" dirty="0">
                <a:solidFill>
                  <a:srgbClr val="001B1B"/>
                </a:solidFill>
                <a:latin typeface="Arial Narrow"/>
                <a:cs typeface="Arial Narrow"/>
              </a:rPr>
              <a:t> that </a:t>
            </a:r>
            <a:r>
              <a:rPr sz="989" spc="-65" dirty="0">
                <a:solidFill>
                  <a:srgbClr val="001B1B"/>
                </a:solidFill>
                <a:latin typeface="Arial Narrow"/>
                <a:cs typeface="Arial Narrow"/>
              </a:rPr>
              <a:t>you</a:t>
            </a:r>
            <a:r>
              <a:rPr sz="989" spc="-24" dirty="0">
                <a:solidFill>
                  <a:srgbClr val="001B1B"/>
                </a:solidFill>
                <a:latin typeface="Arial Narrow"/>
                <a:cs typeface="Arial Narrow"/>
              </a:rPr>
              <a:t> </a:t>
            </a:r>
            <a:r>
              <a:rPr sz="989" spc="-41" dirty="0">
                <a:solidFill>
                  <a:srgbClr val="001B1B"/>
                </a:solidFill>
                <a:latin typeface="Arial Narrow"/>
                <a:cs typeface="Arial Narrow"/>
              </a:rPr>
              <a:t>would</a:t>
            </a:r>
            <a:r>
              <a:rPr sz="989" spc="-24" dirty="0">
                <a:solidFill>
                  <a:srgbClr val="001B1B"/>
                </a:solidFill>
                <a:latin typeface="Arial Narrow"/>
                <a:cs typeface="Arial Narrow"/>
              </a:rPr>
              <a:t> </a:t>
            </a:r>
            <a:r>
              <a:rPr sz="989" spc="-37" dirty="0">
                <a:solidFill>
                  <a:srgbClr val="001B1B"/>
                </a:solidFill>
                <a:latin typeface="Arial Narrow"/>
                <a:cs typeface="Arial Narrow"/>
              </a:rPr>
              <a:t>travel</a:t>
            </a:r>
            <a:r>
              <a:rPr sz="989" spc="-24" dirty="0">
                <a:solidFill>
                  <a:srgbClr val="001B1B"/>
                </a:solidFill>
                <a:latin typeface="Arial Narrow"/>
                <a:cs typeface="Arial Narrow"/>
              </a:rPr>
              <a:t> </a:t>
            </a:r>
            <a:r>
              <a:rPr sz="989" spc="-27" dirty="0">
                <a:solidFill>
                  <a:srgbClr val="001B1B"/>
                </a:solidFill>
                <a:latin typeface="Arial Narrow"/>
                <a:cs typeface="Arial Narrow"/>
              </a:rPr>
              <a:t>to</a:t>
            </a:r>
            <a:r>
              <a:rPr sz="989" spc="-24" dirty="0">
                <a:solidFill>
                  <a:srgbClr val="001B1B"/>
                </a:solidFill>
                <a:latin typeface="Arial Narrow"/>
                <a:cs typeface="Arial Narrow"/>
              </a:rPr>
              <a:t> </a:t>
            </a:r>
            <a:r>
              <a:rPr sz="989" dirty="0">
                <a:solidFill>
                  <a:srgbClr val="001B1B"/>
                </a:solidFill>
                <a:latin typeface="Arial Narrow"/>
                <a:cs typeface="Arial Narrow"/>
              </a:rPr>
              <a:t>if</a:t>
            </a:r>
            <a:r>
              <a:rPr sz="989" spc="-24" dirty="0">
                <a:solidFill>
                  <a:srgbClr val="001B1B"/>
                </a:solidFill>
                <a:latin typeface="Arial Narrow"/>
                <a:cs typeface="Arial Narrow"/>
              </a:rPr>
              <a:t> </a:t>
            </a:r>
            <a:r>
              <a:rPr sz="989" spc="-48" dirty="0">
                <a:solidFill>
                  <a:srgbClr val="001B1B"/>
                </a:solidFill>
                <a:latin typeface="Arial Narrow"/>
                <a:cs typeface="Arial Narrow"/>
              </a:rPr>
              <a:t>they</a:t>
            </a:r>
            <a:r>
              <a:rPr sz="989" spc="-24" dirty="0">
                <a:solidFill>
                  <a:srgbClr val="001B1B"/>
                </a:solidFill>
                <a:latin typeface="Arial Narrow"/>
                <a:cs typeface="Arial Narrow"/>
              </a:rPr>
              <a:t> </a:t>
            </a:r>
            <a:r>
              <a:rPr sz="989" spc="-17" dirty="0">
                <a:solidFill>
                  <a:srgbClr val="001B1B"/>
                </a:solidFill>
                <a:latin typeface="Arial Narrow"/>
                <a:cs typeface="Arial Narrow"/>
              </a:rPr>
              <a:t>were </a:t>
            </a:r>
            <a:r>
              <a:rPr sz="989" spc="-37" dirty="0">
                <a:solidFill>
                  <a:srgbClr val="001B1B"/>
                </a:solidFill>
                <a:latin typeface="Arial Narrow"/>
                <a:cs typeface="Arial Narrow"/>
              </a:rPr>
              <a:t>accessible</a:t>
            </a:r>
            <a:r>
              <a:rPr sz="989" spc="-20" dirty="0">
                <a:solidFill>
                  <a:srgbClr val="001B1B"/>
                </a:solidFill>
                <a:latin typeface="Arial Narrow"/>
                <a:cs typeface="Arial Narrow"/>
              </a:rPr>
              <a:t> </a:t>
            </a:r>
            <a:r>
              <a:rPr sz="989" spc="-65" dirty="0">
                <a:solidFill>
                  <a:srgbClr val="001B1B"/>
                </a:solidFill>
                <a:latin typeface="Arial Narrow"/>
                <a:cs typeface="Arial Narrow"/>
              </a:rPr>
              <a:t>by</a:t>
            </a:r>
            <a:r>
              <a:rPr sz="989" spc="-20" dirty="0">
                <a:solidFill>
                  <a:srgbClr val="001B1B"/>
                </a:solidFill>
                <a:latin typeface="Arial Narrow"/>
                <a:cs typeface="Arial Narrow"/>
              </a:rPr>
              <a:t> </a:t>
            </a:r>
            <a:r>
              <a:rPr sz="989" spc="-31" dirty="0">
                <a:solidFill>
                  <a:srgbClr val="001B1B"/>
                </a:solidFill>
                <a:latin typeface="Arial Narrow"/>
                <a:cs typeface="Arial Narrow"/>
              </a:rPr>
              <a:t>public</a:t>
            </a:r>
            <a:r>
              <a:rPr sz="989" spc="-20" dirty="0">
                <a:solidFill>
                  <a:srgbClr val="001B1B"/>
                </a:solidFill>
                <a:latin typeface="Arial Narrow"/>
                <a:cs typeface="Arial Narrow"/>
              </a:rPr>
              <a:t> </a:t>
            </a:r>
            <a:r>
              <a:rPr sz="989" spc="-7" dirty="0">
                <a:solidFill>
                  <a:srgbClr val="001B1B"/>
                </a:solidFill>
                <a:latin typeface="Arial Narrow"/>
                <a:cs typeface="Arial Narrow"/>
              </a:rPr>
              <a:t>transportation?</a:t>
            </a:r>
            <a:endParaRPr sz="989">
              <a:latin typeface="Arial Narrow"/>
              <a:cs typeface="Arial Narrow"/>
            </a:endParaRPr>
          </a:p>
        </p:txBody>
      </p:sp>
      <p:pic>
        <p:nvPicPr>
          <p:cNvPr id="4" name="object 4"/>
          <p:cNvPicPr/>
          <p:nvPr/>
        </p:nvPicPr>
        <p:blipFill>
          <a:blip r:embed="rId3" cstate="print"/>
          <a:stretch>
            <a:fillRect/>
          </a:stretch>
        </p:blipFill>
        <p:spPr>
          <a:xfrm>
            <a:off x="762000" y="2080868"/>
            <a:ext cx="3581400" cy="3795836"/>
          </a:xfrm>
          <a:prstGeom prst="rect">
            <a:avLst/>
          </a:prstGeom>
        </p:spPr>
      </p:pic>
      <p:grpSp>
        <p:nvGrpSpPr>
          <p:cNvPr id="13" name="Group 12">
            <a:extLst>
              <a:ext uri="{FF2B5EF4-FFF2-40B4-BE49-F238E27FC236}">
                <a16:creationId xmlns:a16="http://schemas.microsoft.com/office/drawing/2014/main" id="{8886A2AA-943F-C7AC-6659-6AAE6EC74E1F}"/>
              </a:ext>
            </a:extLst>
          </p:cNvPr>
          <p:cNvGrpSpPr/>
          <p:nvPr/>
        </p:nvGrpSpPr>
        <p:grpSpPr>
          <a:xfrm>
            <a:off x="228600" y="152400"/>
            <a:ext cx="6858978" cy="1276528"/>
            <a:chOff x="1218711" y="762000"/>
            <a:chExt cx="6858978" cy="1276528"/>
          </a:xfrm>
        </p:grpSpPr>
        <p:pic>
          <p:nvPicPr>
            <p:cNvPr id="14" name="Picture 13">
              <a:extLst>
                <a:ext uri="{FF2B5EF4-FFF2-40B4-BE49-F238E27FC236}">
                  <a16:creationId xmlns:a16="http://schemas.microsoft.com/office/drawing/2014/main" id="{96F11652-03F1-0D6F-3F68-45B88CA1212F}"/>
                </a:ext>
              </a:extLst>
            </p:cNvPr>
            <p:cNvPicPr>
              <a:picLocks noChangeAspect="1"/>
            </p:cNvPicPr>
            <p:nvPr/>
          </p:nvPicPr>
          <p:blipFill>
            <a:blip r:embed="rId4"/>
            <a:srcRect l="2174"/>
            <a:stretch/>
          </p:blipFill>
          <p:spPr>
            <a:xfrm>
              <a:off x="1218711" y="762000"/>
              <a:ext cx="6858978" cy="1276528"/>
            </a:xfrm>
            <a:prstGeom prst="rect">
              <a:avLst/>
            </a:prstGeom>
          </p:spPr>
        </p:pic>
        <p:sp>
          <p:nvSpPr>
            <p:cNvPr id="15" name="Rectangle 14">
              <a:extLst>
                <a:ext uri="{FF2B5EF4-FFF2-40B4-BE49-F238E27FC236}">
                  <a16:creationId xmlns:a16="http://schemas.microsoft.com/office/drawing/2014/main" id="{B8B6D84C-7F63-4C24-6F6A-97E1E41875CC}"/>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5A84BEC1-36F8-AB51-DD9A-FE0C215BF565}"/>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B229BB-3F40-F7F6-8C39-6C9CA1B88522}"/>
              </a:ext>
            </a:extLst>
          </p:cNvPr>
          <p:cNvSpPr txBox="1"/>
          <p:nvPr/>
        </p:nvSpPr>
        <p:spPr>
          <a:xfrm>
            <a:off x="1447800" y="1295400"/>
            <a:ext cx="70866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Results</a:t>
            </a:r>
          </a:p>
        </p:txBody>
      </p:sp>
      <p:sp>
        <p:nvSpPr>
          <p:cNvPr id="7" name="Rectangle 6">
            <a:extLst>
              <a:ext uri="{FF2B5EF4-FFF2-40B4-BE49-F238E27FC236}">
                <a16:creationId xmlns:a16="http://schemas.microsoft.com/office/drawing/2014/main" id="{ACA7107C-25A8-AA9A-6A78-3AF47A5B4390}"/>
              </a:ext>
            </a:extLst>
          </p:cNvPr>
          <p:cNvSpPr/>
          <p:nvPr/>
        </p:nvSpPr>
        <p:spPr>
          <a:xfrm>
            <a:off x="5029200" y="1489604"/>
            <a:ext cx="3848588" cy="3768196"/>
          </a:xfrm>
          <a:prstGeom prst="rect">
            <a:avLst/>
          </a:prstGeom>
          <a:solidFill>
            <a:schemeClr val="bg1">
              <a:lumMod val="95000"/>
            </a:schemeClr>
          </a:solidFill>
          <a:ln>
            <a:solidFill>
              <a:srgbClr val="2A5A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07FFB0-8B3E-9F42-417A-C1B3CDEFF9C7}"/>
              </a:ext>
            </a:extLst>
          </p:cNvPr>
          <p:cNvSpPr txBox="1"/>
          <p:nvPr/>
        </p:nvSpPr>
        <p:spPr>
          <a:xfrm>
            <a:off x="5029200" y="1600200"/>
            <a:ext cx="3848588" cy="3456844"/>
          </a:xfrm>
          <a:prstGeom prst="rect">
            <a:avLst/>
          </a:prstGeom>
          <a:noFill/>
        </p:spPr>
        <p:txBody>
          <a:bodyPr wrap="square">
            <a:spAutoFit/>
          </a:bodyPr>
          <a:lstStyle/>
          <a:p>
            <a:pPr marL="8659" marR="71869">
              <a:lnSpc>
                <a:spcPct val="114199"/>
              </a:lnSpc>
              <a:spcBef>
                <a:spcPts val="95"/>
              </a:spcBef>
              <a:spcAft>
                <a:spcPts val="600"/>
              </a:spcAft>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Which of the following are personal obstacles for you to use public transportation services, including demand-response services? (Check all that apply.)</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22079" indent="-171450">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Not aware of public transportation services offered in the area: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29.53% </a:t>
            </a:r>
          </a:p>
          <a:p>
            <a:pPr marL="299168" marR="22079" indent="-171450">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Do not understand how to use public transportation services: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5.89% </a:t>
            </a:r>
          </a:p>
          <a:p>
            <a:pPr marL="299168" marR="22079" indent="-171450">
              <a:lnSpc>
                <a:spcPct val="114199"/>
              </a:lnSpc>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Too expensive: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9.06%</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marR="3464" indent="-171450">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Need for a car during the workday for work or personal errands: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13.77% </a:t>
            </a:r>
          </a:p>
          <a:p>
            <a:pPr marL="299168" marR="3464" indent="-171450">
              <a:lnSpc>
                <a:spcPct val="112100"/>
              </a:lnSpc>
              <a:spcBef>
                <a:spcPts val="51"/>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Lack of sidewalks or safe streets: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15.50%</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Service takes too long: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10.16%</a:t>
            </a:r>
            <a:endParaRPr lang="en-US" sz="1000"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94"/>
              </a:spcBef>
              <a:buFont typeface="Arial" panose="020B0604020202020204" pitchFamily="34" charset="0"/>
              <a:buChar char="•"/>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Service isn’t available at the times of day when I need it: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16.09%</a:t>
            </a:r>
          </a:p>
          <a:p>
            <a:pPr marL="299168" indent="-171450">
              <a:spcBef>
                <a:spcPts val="194"/>
              </a:spcBef>
              <a:buFont typeface="Arial" panose="020B0604020202020204" pitchFamily="34" charset="0"/>
              <a:buChar char="•"/>
            </a:pPr>
            <a:r>
              <a:rPr lang="en-US" sz="1000" dirty="0">
                <a:solidFill>
                  <a:schemeClr val="tx1"/>
                </a:solidFill>
                <a:latin typeface="Arimo" panose="020B0604020202020204" pitchFamily="34" charset="0"/>
                <a:ea typeface="Arimo" panose="020B0604020202020204" pitchFamily="34" charset="0"/>
                <a:cs typeface="Arimo" panose="020B0604020202020204" pitchFamily="34" charset="0"/>
              </a:rPr>
              <a:t>Does not accommodate wheelchairs or young travelers using car seats: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7.64%</a:t>
            </a:r>
          </a:p>
          <a:p>
            <a:pPr marL="299168" indent="-171450">
              <a:spcBef>
                <a:spcPts val="194"/>
              </a:spcBef>
              <a:buFont typeface="Arial" panose="020B0604020202020204" pitchFamily="34" charset="0"/>
              <a:buChar char="•"/>
            </a:pPr>
            <a:r>
              <a:rPr lang="en-US" sz="1000" dirty="0">
                <a:solidFill>
                  <a:schemeClr val="tx1"/>
                </a:solidFill>
                <a:latin typeface="Arimo" panose="020B0604020202020204" pitchFamily="34" charset="0"/>
                <a:ea typeface="Arimo" panose="020B0604020202020204" pitchFamily="34" charset="0"/>
                <a:cs typeface="Arimo" panose="020B0604020202020204" pitchFamily="34" charset="0"/>
              </a:rPr>
              <a:t>Uncomfortable with unknown/untrained drivers: </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18.75%</a:t>
            </a:r>
          </a:p>
          <a:p>
            <a:pPr marL="299168" indent="-171450">
              <a:spcBef>
                <a:spcPts val="194"/>
              </a:spcBef>
              <a:buFont typeface="Arial" panose="020B0604020202020204" pitchFamily="34" charset="0"/>
              <a:buChar char="•"/>
            </a:pPr>
            <a:r>
              <a:rPr lang="en-US" sz="1000" dirty="0">
                <a:solidFill>
                  <a:schemeClr val="tx1"/>
                </a:solidFill>
                <a:latin typeface="Arimo" panose="020B0604020202020204" pitchFamily="34" charset="0"/>
                <a:ea typeface="Arimo" panose="020B0604020202020204" pitchFamily="34" charset="0"/>
                <a:cs typeface="Arimo" panose="020B0604020202020204" pitchFamily="34" charset="0"/>
              </a:rPr>
              <a:t>Unfamiliar with the program:</a:t>
            </a:r>
            <a:r>
              <a:rPr lang="en-US" sz="1000" dirty="0">
                <a:solidFill>
                  <a:srgbClr val="FA6B00"/>
                </a:solidFill>
                <a:latin typeface="Arimo" panose="020B0604020202020204" pitchFamily="34" charset="0"/>
                <a:ea typeface="Arimo" panose="020B0604020202020204" pitchFamily="34" charset="0"/>
                <a:cs typeface="Arimo" panose="020B0604020202020204" pitchFamily="34" charset="0"/>
              </a:rPr>
              <a:t> 8.26%</a:t>
            </a:r>
          </a:p>
          <a:p>
            <a:pPr marL="127718">
              <a:spcBef>
                <a:spcPts val="194"/>
              </a:spcBef>
            </a:pPr>
            <a:endParaRPr lang="en-US" sz="8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2846" y="811783"/>
            <a:ext cx="32472" cy="32472"/>
          </a:xfrm>
          <a:custGeom>
            <a:avLst/>
            <a:gdLst/>
            <a:ahLst/>
            <a:cxnLst/>
            <a:rect l="l" t="t" r="r" b="b"/>
            <a:pathLst>
              <a:path w="47625" h="47625">
                <a:moveTo>
                  <a:pt x="26970" y="47605"/>
                </a:moveTo>
                <a:lnTo>
                  <a:pt x="20654" y="47605"/>
                </a:lnTo>
                <a:lnTo>
                  <a:pt x="17617" y="46977"/>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3" name="object 3"/>
          <p:cNvSpPr/>
          <p:nvPr/>
        </p:nvSpPr>
        <p:spPr>
          <a:xfrm>
            <a:off x="3032846" y="980635"/>
            <a:ext cx="32472" cy="32472"/>
          </a:xfrm>
          <a:custGeom>
            <a:avLst/>
            <a:gdLst/>
            <a:ahLst/>
            <a:cxnLst/>
            <a:rect l="l" t="t" r="r" b="b"/>
            <a:pathLst>
              <a:path w="47625" h="47625">
                <a:moveTo>
                  <a:pt x="26970" y="47605"/>
                </a:moveTo>
                <a:lnTo>
                  <a:pt x="20654" y="47605"/>
                </a:lnTo>
                <a:lnTo>
                  <a:pt x="17617" y="46996"/>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4" name="object 4"/>
          <p:cNvSpPr/>
          <p:nvPr/>
        </p:nvSpPr>
        <p:spPr>
          <a:xfrm>
            <a:off x="3032846" y="1155981"/>
            <a:ext cx="32472" cy="32472"/>
          </a:xfrm>
          <a:custGeom>
            <a:avLst/>
            <a:gdLst/>
            <a:ahLst/>
            <a:cxnLst/>
            <a:rect l="l" t="t" r="r" b="b"/>
            <a:pathLst>
              <a:path w="47625" h="47625">
                <a:moveTo>
                  <a:pt x="26970" y="47605"/>
                </a:moveTo>
                <a:lnTo>
                  <a:pt x="20654" y="47605"/>
                </a:lnTo>
                <a:lnTo>
                  <a:pt x="17617" y="46996"/>
                </a:lnTo>
                <a:lnTo>
                  <a:pt x="0" y="26955"/>
                </a:lnTo>
                <a:lnTo>
                  <a:pt x="0" y="20631"/>
                </a:lnTo>
                <a:lnTo>
                  <a:pt x="20654" y="0"/>
                </a:lnTo>
                <a:lnTo>
                  <a:pt x="26970" y="0"/>
                </a:lnTo>
                <a:lnTo>
                  <a:pt x="47625" y="23812"/>
                </a:lnTo>
                <a:lnTo>
                  <a:pt x="47624" y="26955"/>
                </a:lnTo>
                <a:lnTo>
                  <a:pt x="26970" y="47605"/>
                </a:lnTo>
                <a:close/>
              </a:path>
            </a:pathLst>
          </a:custGeom>
          <a:solidFill>
            <a:srgbClr val="001B1B"/>
          </a:solidFill>
        </p:spPr>
        <p:txBody>
          <a:bodyPr wrap="square" lIns="0" tIns="0" rIns="0" bIns="0" rtlCol="0"/>
          <a:lstStyle/>
          <a:p>
            <a:endParaRPr/>
          </a:p>
        </p:txBody>
      </p:sp>
      <p:sp>
        <p:nvSpPr>
          <p:cNvPr id="5" name="object 5"/>
          <p:cNvSpPr/>
          <p:nvPr/>
        </p:nvSpPr>
        <p:spPr>
          <a:xfrm>
            <a:off x="3032846" y="1324834"/>
            <a:ext cx="32472" cy="32472"/>
          </a:xfrm>
          <a:custGeom>
            <a:avLst/>
            <a:gdLst/>
            <a:ahLst/>
            <a:cxnLst/>
            <a:rect l="l" t="t" r="r" b="b"/>
            <a:pathLst>
              <a:path w="47625" h="47625">
                <a:moveTo>
                  <a:pt x="26970" y="47624"/>
                </a:moveTo>
                <a:lnTo>
                  <a:pt x="20654" y="47624"/>
                </a:lnTo>
                <a:lnTo>
                  <a:pt x="17617" y="47015"/>
                </a:lnTo>
                <a:lnTo>
                  <a:pt x="0" y="26955"/>
                </a:lnTo>
                <a:lnTo>
                  <a:pt x="0" y="20631"/>
                </a:lnTo>
                <a:lnTo>
                  <a:pt x="20654" y="0"/>
                </a:lnTo>
                <a:lnTo>
                  <a:pt x="26970" y="0"/>
                </a:lnTo>
                <a:lnTo>
                  <a:pt x="47625" y="23812"/>
                </a:lnTo>
                <a:lnTo>
                  <a:pt x="47624" y="26955"/>
                </a:lnTo>
                <a:lnTo>
                  <a:pt x="26970" y="47624"/>
                </a:lnTo>
                <a:close/>
              </a:path>
            </a:pathLst>
          </a:custGeom>
          <a:solidFill>
            <a:srgbClr val="001B1B"/>
          </a:solidFill>
        </p:spPr>
        <p:txBody>
          <a:bodyPr wrap="square" lIns="0" tIns="0" rIns="0" bIns="0" rtlCol="0"/>
          <a:lstStyle/>
          <a:p>
            <a:endParaRPr/>
          </a:p>
        </p:txBody>
      </p:sp>
      <p:sp>
        <p:nvSpPr>
          <p:cNvPr id="9" name="object 9"/>
          <p:cNvSpPr txBox="1"/>
          <p:nvPr/>
        </p:nvSpPr>
        <p:spPr>
          <a:xfrm>
            <a:off x="1599544" y="1757024"/>
            <a:ext cx="3054061" cy="220789"/>
          </a:xfrm>
          <a:prstGeom prst="rect">
            <a:avLst/>
          </a:prstGeom>
        </p:spPr>
        <p:txBody>
          <a:bodyPr vert="horz" wrap="square" lIns="0" tIns="8659" rIns="0" bIns="0" rtlCol="0">
            <a:spAutoFit/>
          </a:bodyPr>
          <a:lstStyle/>
          <a:p>
            <a:pPr marL="8659" marR="65374">
              <a:lnSpc>
                <a:spcPct val="112100"/>
              </a:lnSpc>
              <a:spcBef>
                <a:spcPts val="68"/>
              </a:spcBef>
            </a:pP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In what county do you live?</a:t>
            </a:r>
            <a:endParaRPr lang="en-US" sz="1300" b="1" dirty="0">
              <a:latin typeface="Arimo" panose="020B0604020202020204" pitchFamily="34" charset="0"/>
              <a:ea typeface="Arimo" panose="020B0604020202020204" pitchFamily="34" charset="0"/>
              <a:cs typeface="Arimo" panose="020B0604020202020204" pitchFamily="34" charset="0"/>
            </a:endParaRPr>
          </a:p>
        </p:txBody>
      </p:sp>
      <p:pic>
        <p:nvPicPr>
          <p:cNvPr id="10" name="object 10"/>
          <p:cNvPicPr/>
          <p:nvPr/>
        </p:nvPicPr>
        <p:blipFill>
          <a:blip r:embed="rId3" cstate="print"/>
          <a:stretch>
            <a:fillRect/>
          </a:stretch>
        </p:blipFill>
        <p:spPr>
          <a:xfrm>
            <a:off x="1371600" y="2088311"/>
            <a:ext cx="2416276" cy="2719829"/>
          </a:xfrm>
          <a:prstGeom prst="rect">
            <a:avLst/>
          </a:prstGeom>
        </p:spPr>
      </p:pic>
      <p:sp>
        <p:nvSpPr>
          <p:cNvPr id="11" name="object 11"/>
          <p:cNvSpPr txBox="1"/>
          <p:nvPr/>
        </p:nvSpPr>
        <p:spPr>
          <a:xfrm>
            <a:off x="4953001" y="1860447"/>
            <a:ext cx="2819400" cy="208361"/>
          </a:xfrm>
          <a:prstGeom prst="rect">
            <a:avLst/>
          </a:prstGeom>
        </p:spPr>
        <p:txBody>
          <a:bodyPr vert="horz" wrap="square" lIns="0" tIns="8226" rIns="0" bIns="0" rtlCol="0">
            <a:spAutoFit/>
          </a:bodyPr>
          <a:lstStyle/>
          <a:p>
            <a:pPr marL="8659"/>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I identify as: (Check all that apply)</a:t>
            </a:r>
            <a:endParaRPr sz="1300" b="1" dirty="0">
              <a:latin typeface="Arimo" panose="020B0604020202020204" pitchFamily="34" charset="0"/>
              <a:ea typeface="Arimo" panose="020B0604020202020204" pitchFamily="34" charset="0"/>
              <a:cs typeface="Arimo" panose="020B0604020202020204" pitchFamily="34" charset="0"/>
            </a:endParaRPr>
          </a:p>
        </p:txBody>
      </p:sp>
      <p:grpSp>
        <p:nvGrpSpPr>
          <p:cNvPr id="12" name="Group 11">
            <a:extLst>
              <a:ext uri="{FF2B5EF4-FFF2-40B4-BE49-F238E27FC236}">
                <a16:creationId xmlns:a16="http://schemas.microsoft.com/office/drawing/2014/main" id="{0DBCAFD1-5D11-1414-0562-24DABA6BED7F}"/>
              </a:ext>
            </a:extLst>
          </p:cNvPr>
          <p:cNvGrpSpPr/>
          <p:nvPr/>
        </p:nvGrpSpPr>
        <p:grpSpPr>
          <a:xfrm>
            <a:off x="228600" y="152400"/>
            <a:ext cx="6858978" cy="1276528"/>
            <a:chOff x="1218711" y="762000"/>
            <a:chExt cx="6858978" cy="1276528"/>
          </a:xfrm>
        </p:grpSpPr>
        <p:pic>
          <p:nvPicPr>
            <p:cNvPr id="13" name="Picture 12">
              <a:extLst>
                <a:ext uri="{FF2B5EF4-FFF2-40B4-BE49-F238E27FC236}">
                  <a16:creationId xmlns:a16="http://schemas.microsoft.com/office/drawing/2014/main" id="{56B3D6F3-FF50-9753-50A5-00C370995996}"/>
                </a:ext>
              </a:extLst>
            </p:cNvPr>
            <p:cNvPicPr>
              <a:picLocks noChangeAspect="1"/>
            </p:cNvPicPr>
            <p:nvPr/>
          </p:nvPicPr>
          <p:blipFill>
            <a:blip r:embed="rId4"/>
            <a:srcRect l="2174"/>
            <a:stretch/>
          </p:blipFill>
          <p:spPr>
            <a:xfrm>
              <a:off x="1218711" y="762000"/>
              <a:ext cx="6858978" cy="1276528"/>
            </a:xfrm>
            <a:prstGeom prst="rect">
              <a:avLst/>
            </a:prstGeom>
          </p:spPr>
        </p:pic>
        <p:sp>
          <p:nvSpPr>
            <p:cNvPr id="14" name="Rectangle 13">
              <a:extLst>
                <a:ext uri="{FF2B5EF4-FFF2-40B4-BE49-F238E27FC236}">
                  <a16:creationId xmlns:a16="http://schemas.microsoft.com/office/drawing/2014/main" id="{1DBE6D9D-D666-62D6-3DD1-EA4634DFB273}"/>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0E065DD9-C26F-4958-328E-D8B116961F1D}"/>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7" name="object 11">
            <a:extLst>
              <a:ext uri="{FF2B5EF4-FFF2-40B4-BE49-F238E27FC236}">
                <a16:creationId xmlns:a16="http://schemas.microsoft.com/office/drawing/2014/main" id="{FA281FC9-CEDB-70A6-E260-15FAD506E240}"/>
              </a:ext>
            </a:extLst>
          </p:cNvPr>
          <p:cNvSpPr txBox="1"/>
          <p:nvPr/>
        </p:nvSpPr>
        <p:spPr>
          <a:xfrm>
            <a:off x="1599544" y="5052511"/>
            <a:ext cx="2176895" cy="967543"/>
          </a:xfrm>
          <a:prstGeom prst="rect">
            <a:avLst/>
          </a:prstGeom>
        </p:spPr>
        <p:txBody>
          <a:bodyPr vert="horz" wrap="square" lIns="0" tIns="8226" rIns="0" bIns="0" rtlCol="0">
            <a:spAutoFit/>
          </a:bodyPr>
          <a:lstStyle/>
          <a:p>
            <a:pPr>
              <a:spcBef>
                <a:spcPts val="65"/>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Hardin: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1200</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a:spcBef>
                <a:spcPts val="65"/>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Meade: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102</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a:spcBef>
                <a:spcPts val="65"/>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48</a:t>
            </a:r>
            <a:endParaRPr sz="1300" dirty="0">
              <a:latin typeface="Arimo" panose="020B0604020202020204" pitchFamily="34" charset="0"/>
              <a:ea typeface="Arimo" panose="020B0604020202020204" pitchFamily="34" charset="0"/>
              <a:cs typeface="Arimo" panose="020B0604020202020204" pitchFamily="34" charset="0"/>
            </a:endParaRPr>
          </a:p>
          <a:p>
            <a:pPr>
              <a:lnSpc>
                <a:spcPct val="100000"/>
              </a:lnSpc>
            </a:pPr>
            <a:endParaRPr sz="1000" dirty="0">
              <a:latin typeface="Arimo" panose="020B0604020202020204" pitchFamily="34" charset="0"/>
              <a:ea typeface="Arimo" panose="020B0604020202020204" pitchFamily="34" charset="0"/>
              <a:cs typeface="Arimo" panose="020B0604020202020204" pitchFamily="34" charset="0"/>
            </a:endParaRPr>
          </a:p>
          <a:p>
            <a:pPr>
              <a:spcBef>
                <a:spcPts val="198"/>
              </a:spcBef>
            </a:pPr>
            <a:endParaRPr sz="1000" dirty="0">
              <a:latin typeface="Arimo" panose="020B0604020202020204" pitchFamily="34" charset="0"/>
              <a:ea typeface="Arimo" panose="020B0604020202020204" pitchFamily="34" charset="0"/>
              <a:cs typeface="Arimo" panose="020B0604020202020204" pitchFamily="34" charset="0"/>
            </a:endParaRPr>
          </a:p>
        </p:txBody>
      </p:sp>
      <p:pic>
        <p:nvPicPr>
          <p:cNvPr id="18" name="object 2">
            <a:extLst>
              <a:ext uri="{FF2B5EF4-FFF2-40B4-BE49-F238E27FC236}">
                <a16:creationId xmlns:a16="http://schemas.microsoft.com/office/drawing/2014/main" id="{56BFF2A0-BD9C-FB5F-23B9-0EDA942B1971}"/>
              </a:ext>
            </a:extLst>
          </p:cNvPr>
          <p:cNvPicPr/>
          <p:nvPr/>
        </p:nvPicPr>
        <p:blipFill>
          <a:blip r:embed="rId5" cstate="print"/>
          <a:stretch>
            <a:fillRect/>
          </a:stretch>
        </p:blipFill>
        <p:spPr>
          <a:xfrm>
            <a:off x="4953000" y="2244177"/>
            <a:ext cx="2927411" cy="2237133"/>
          </a:xfrm>
          <a:prstGeom prst="rect">
            <a:avLst/>
          </a:prstGeom>
        </p:spPr>
      </p:pic>
      <p:sp>
        <p:nvSpPr>
          <p:cNvPr id="19" name="object 3">
            <a:extLst>
              <a:ext uri="{FF2B5EF4-FFF2-40B4-BE49-F238E27FC236}">
                <a16:creationId xmlns:a16="http://schemas.microsoft.com/office/drawing/2014/main" id="{DCBC0108-F863-BEC3-06BE-A4C7139FEBA9}"/>
              </a:ext>
            </a:extLst>
          </p:cNvPr>
          <p:cNvSpPr txBox="1"/>
          <p:nvPr/>
        </p:nvSpPr>
        <p:spPr>
          <a:xfrm>
            <a:off x="4953000" y="4748244"/>
            <a:ext cx="3305175" cy="1559809"/>
          </a:xfrm>
          <a:prstGeom prst="rect">
            <a:avLst/>
          </a:prstGeom>
        </p:spPr>
        <p:txBody>
          <a:bodyPr vert="horz" wrap="square" lIns="0" tIns="8659" rIns="0" bIns="0" rtlCol="0">
            <a:spAutoFit/>
          </a:bodyPr>
          <a:lstStyle/>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African American: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131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White: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1144</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Hispanic: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38</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Asian: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17</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Native Hawaiian/Pacific Islander: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American Indian or Alaska Native: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20</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nSpc>
                <a:spcPct val="114599"/>
              </a:lnSpc>
              <a:spcBef>
                <a:spcPts val="68"/>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47</a:t>
            </a:r>
            <a:endParaRPr sz="1200" dirty="0">
              <a:latin typeface="Arimo" panose="020B0604020202020204" pitchFamily="34" charset="0"/>
              <a:ea typeface="Arimo" panose="020B0604020202020204" pitchFamily="34" charset="0"/>
              <a:cs typeface="Arimo" panose="020B0604020202020204" pitchFamily="34" charset="0"/>
            </a:endParaRPr>
          </a:p>
        </p:txBody>
      </p:sp>
      <p:sp>
        <p:nvSpPr>
          <p:cNvPr id="7" name="TextBox 6">
            <a:extLst>
              <a:ext uri="{FF2B5EF4-FFF2-40B4-BE49-F238E27FC236}">
                <a16:creationId xmlns:a16="http://schemas.microsoft.com/office/drawing/2014/main" id="{355EB3E3-66B8-D726-E840-0AF411E4895E}"/>
              </a:ext>
            </a:extLst>
          </p:cNvPr>
          <p:cNvSpPr txBox="1"/>
          <p:nvPr/>
        </p:nvSpPr>
        <p:spPr>
          <a:xfrm>
            <a:off x="1447800" y="1295400"/>
            <a:ext cx="7130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Demographics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4400" y="1731183"/>
            <a:ext cx="3000375" cy="208798"/>
          </a:xfrm>
          <a:prstGeom prst="rect">
            <a:avLst/>
          </a:prstGeom>
        </p:spPr>
        <p:txBody>
          <a:bodyPr vert="horz" wrap="square" lIns="0" tIns="8659" rIns="0" bIns="0" rtlCol="0">
            <a:spAutoFit/>
          </a:bodyPr>
          <a:lstStyle/>
          <a:p>
            <a:pPr marL="8659"/>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My age is:</a:t>
            </a:r>
            <a:endParaRPr sz="1300" b="1" dirty="0">
              <a:latin typeface="Arimo" panose="020B0604020202020204" pitchFamily="34" charset="0"/>
              <a:ea typeface="Arimo" panose="020B0604020202020204" pitchFamily="34" charset="0"/>
              <a:cs typeface="Arimo" panose="020B0604020202020204" pitchFamily="34" charset="0"/>
            </a:endParaRPr>
          </a:p>
        </p:txBody>
      </p:sp>
      <p:pic>
        <p:nvPicPr>
          <p:cNvPr id="4" name="object 4"/>
          <p:cNvPicPr/>
          <p:nvPr/>
        </p:nvPicPr>
        <p:blipFill>
          <a:blip r:embed="rId3" cstate="print"/>
          <a:stretch>
            <a:fillRect/>
          </a:stretch>
        </p:blipFill>
        <p:spPr>
          <a:xfrm>
            <a:off x="985636" y="2142096"/>
            <a:ext cx="2963552" cy="1530623"/>
          </a:xfrm>
          <a:prstGeom prst="rect">
            <a:avLst/>
          </a:prstGeom>
        </p:spPr>
      </p:pic>
      <p:sp>
        <p:nvSpPr>
          <p:cNvPr id="5" name="object 5"/>
          <p:cNvSpPr txBox="1"/>
          <p:nvPr/>
        </p:nvSpPr>
        <p:spPr>
          <a:xfrm>
            <a:off x="989116" y="3801173"/>
            <a:ext cx="3091728" cy="1581377"/>
          </a:xfrm>
          <a:prstGeom prst="rect">
            <a:avLst/>
          </a:prstGeom>
        </p:spPr>
        <p:txBody>
          <a:bodyPr vert="horz" wrap="square" lIns="0" tIns="26843" rIns="0" bIns="0" rtlCol="0">
            <a:spAutoFit/>
          </a:bodyPr>
          <a:lstStyle/>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Under age 15: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3</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Aged 15-19: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11</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Aged 20-24: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50</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ged 25-34: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196</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Aged: 35-49: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520</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Aged</a:t>
            </a: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50-64: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374</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5544" algn="l">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Aged 65 and older: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194</a:t>
            </a:r>
            <a:endParaRPr sz="1300" dirty="0">
              <a:latin typeface="Arimo" panose="020B0604020202020204" pitchFamily="34" charset="0"/>
              <a:ea typeface="Arimo" panose="020B0604020202020204" pitchFamily="34" charset="0"/>
              <a:cs typeface="Arimo" panose="020B0604020202020204" pitchFamily="34" charset="0"/>
            </a:endParaRPr>
          </a:p>
        </p:txBody>
      </p:sp>
      <p:grpSp>
        <p:nvGrpSpPr>
          <p:cNvPr id="6" name="Group 5">
            <a:extLst>
              <a:ext uri="{FF2B5EF4-FFF2-40B4-BE49-F238E27FC236}">
                <a16:creationId xmlns:a16="http://schemas.microsoft.com/office/drawing/2014/main" id="{475E14D6-3F31-2FAD-131E-93360EE0E165}"/>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757AAB71-9E7E-AFB1-1383-EC134287DA9D}"/>
                </a:ext>
              </a:extLst>
            </p:cNvPr>
            <p:cNvPicPr>
              <a:picLocks noChangeAspect="1"/>
            </p:cNvPicPr>
            <p:nvPr/>
          </p:nvPicPr>
          <p:blipFill>
            <a:blip r:embed="rId4"/>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941B70AB-9A8B-4CB4-CDB9-34BC183A904F}"/>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D580856B-FF9B-1138-78CA-8AC41951282F}"/>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2" name="object 5">
            <a:extLst>
              <a:ext uri="{FF2B5EF4-FFF2-40B4-BE49-F238E27FC236}">
                <a16:creationId xmlns:a16="http://schemas.microsoft.com/office/drawing/2014/main" id="{44364170-C095-FABA-E132-D23FF58231F9}"/>
              </a:ext>
            </a:extLst>
          </p:cNvPr>
          <p:cNvSpPr txBox="1"/>
          <p:nvPr/>
        </p:nvSpPr>
        <p:spPr>
          <a:xfrm>
            <a:off x="4343400" y="1735737"/>
            <a:ext cx="3091728" cy="227160"/>
          </a:xfrm>
          <a:prstGeom prst="rect">
            <a:avLst/>
          </a:prstGeom>
        </p:spPr>
        <p:txBody>
          <a:bodyPr vert="horz" wrap="square" lIns="0" tIns="26843" rIns="0" bIns="0" rtlCol="0">
            <a:spAutoFit/>
          </a:bodyPr>
          <a:lstStyle/>
          <a:p>
            <a:pPr marL="8659"/>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What is your household income?</a:t>
            </a:r>
            <a:endParaRPr sz="1300" b="1" dirty="0">
              <a:latin typeface="Arimo" panose="020B0604020202020204" pitchFamily="34" charset="0"/>
              <a:ea typeface="Arimo" panose="020B0604020202020204" pitchFamily="34" charset="0"/>
              <a:cs typeface="Arimo" panose="020B0604020202020204" pitchFamily="34" charset="0"/>
            </a:endParaRPr>
          </a:p>
        </p:txBody>
      </p:sp>
      <p:sp>
        <p:nvSpPr>
          <p:cNvPr id="13" name="TextBox 12">
            <a:extLst>
              <a:ext uri="{FF2B5EF4-FFF2-40B4-BE49-F238E27FC236}">
                <a16:creationId xmlns:a16="http://schemas.microsoft.com/office/drawing/2014/main" id="{1D20D613-B1D6-ACC7-643B-B45616E29715}"/>
              </a:ext>
            </a:extLst>
          </p:cNvPr>
          <p:cNvSpPr txBox="1"/>
          <p:nvPr/>
        </p:nvSpPr>
        <p:spPr>
          <a:xfrm>
            <a:off x="1447800" y="1295400"/>
            <a:ext cx="7130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Demographics</a:t>
            </a:r>
          </a:p>
        </p:txBody>
      </p:sp>
      <p:sp>
        <p:nvSpPr>
          <p:cNvPr id="15" name="object 3">
            <a:extLst>
              <a:ext uri="{FF2B5EF4-FFF2-40B4-BE49-F238E27FC236}">
                <a16:creationId xmlns:a16="http://schemas.microsoft.com/office/drawing/2014/main" id="{D57A961B-ECA8-037F-3726-8FF33911F182}"/>
              </a:ext>
            </a:extLst>
          </p:cNvPr>
          <p:cNvSpPr txBox="1"/>
          <p:nvPr/>
        </p:nvSpPr>
        <p:spPr>
          <a:xfrm>
            <a:off x="4876800" y="3912079"/>
            <a:ext cx="3049299" cy="1196826"/>
          </a:xfrm>
          <a:prstGeom prst="rect">
            <a:avLst/>
          </a:prstGeom>
        </p:spPr>
        <p:txBody>
          <a:bodyPr vert="horz" wrap="square" lIns="0" tIns="8659" rIns="0" bIns="0" rtlCol="0">
            <a:spAutoFit/>
          </a:bodyPr>
          <a:lstStyle/>
          <a:p>
            <a:pPr marR="3464" algn="l">
              <a:lnSpc>
                <a:spcPct val="114599"/>
              </a:lnSpc>
              <a:spcBef>
                <a:spcPts val="68"/>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Under $10,000: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152</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gn="l">
              <a:lnSpc>
                <a:spcPct val="114599"/>
              </a:lnSpc>
              <a:spcBef>
                <a:spcPts val="68"/>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Less than $24,999: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171</a:t>
            </a: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 </a:t>
            </a:r>
          </a:p>
          <a:p>
            <a:pPr marR="3464" algn="l">
              <a:lnSpc>
                <a:spcPct val="114599"/>
              </a:lnSpc>
              <a:spcBef>
                <a:spcPts val="68"/>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$25,000 - $34,999: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142</a:t>
            </a: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 </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gn="l">
              <a:lnSpc>
                <a:spcPct val="114599"/>
              </a:lnSpc>
              <a:spcBef>
                <a:spcPts val="68"/>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$35,000 - $74,999: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347</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R="3464" algn="l">
              <a:lnSpc>
                <a:spcPct val="114599"/>
              </a:lnSpc>
              <a:spcBef>
                <a:spcPts val="68"/>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$75,000+: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506</a:t>
            </a:r>
            <a:endParaRPr sz="1300" dirty="0">
              <a:latin typeface="Arimo" panose="020B0604020202020204" pitchFamily="34" charset="0"/>
              <a:ea typeface="Arimo" panose="020B0604020202020204" pitchFamily="34" charset="0"/>
              <a:cs typeface="Arimo" panose="020B0604020202020204" pitchFamily="34" charset="0"/>
            </a:endParaRPr>
          </a:p>
        </p:txBody>
      </p:sp>
      <p:pic>
        <p:nvPicPr>
          <p:cNvPr id="17" name="Picture 16">
            <a:extLst>
              <a:ext uri="{FF2B5EF4-FFF2-40B4-BE49-F238E27FC236}">
                <a16:creationId xmlns:a16="http://schemas.microsoft.com/office/drawing/2014/main" id="{5AF09F2D-2C5A-68A7-B96B-C55F30F17E65}"/>
              </a:ext>
            </a:extLst>
          </p:cNvPr>
          <p:cNvPicPr>
            <a:picLocks noChangeAspect="1"/>
          </p:cNvPicPr>
          <p:nvPr/>
        </p:nvPicPr>
        <p:blipFill>
          <a:blip r:embed="rId5"/>
          <a:stretch>
            <a:fillRect/>
          </a:stretch>
        </p:blipFill>
        <p:spPr>
          <a:xfrm>
            <a:off x="4114800" y="2076713"/>
            <a:ext cx="4374477" cy="12582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052167" y="314022"/>
            <a:ext cx="2994530" cy="749957"/>
          </a:xfrm>
          <a:prstGeom prst="rect">
            <a:avLst/>
          </a:prstGeom>
        </p:spPr>
      </p:pic>
      <p:sp>
        <p:nvSpPr>
          <p:cNvPr id="3" name="object 3"/>
          <p:cNvSpPr txBox="1"/>
          <p:nvPr/>
        </p:nvSpPr>
        <p:spPr>
          <a:xfrm>
            <a:off x="838200" y="1649100"/>
            <a:ext cx="3049299" cy="598713"/>
          </a:xfrm>
          <a:prstGeom prst="rect">
            <a:avLst/>
          </a:prstGeom>
        </p:spPr>
        <p:txBody>
          <a:bodyPr vert="horz" wrap="square" lIns="0" tIns="8659" rIns="0" bIns="0" rtlCol="0">
            <a:spAutoFit/>
          </a:bodyPr>
          <a:lstStyle/>
          <a:p>
            <a:pPr>
              <a:spcBef>
                <a:spcPts val="51"/>
              </a:spcBef>
            </a:pPr>
            <a:endParaRPr sz="1000" dirty="0">
              <a:latin typeface="Arimo" panose="020B0604020202020204" pitchFamily="34" charset="0"/>
              <a:ea typeface="Arimo" panose="020B0604020202020204" pitchFamily="34" charset="0"/>
              <a:cs typeface="Arimo" panose="020B0604020202020204" pitchFamily="34" charset="0"/>
            </a:endParaRPr>
          </a:p>
          <a:p>
            <a:pPr marL="8659" marR="12122">
              <a:lnSpc>
                <a:spcPct val="112100"/>
              </a:lnSpc>
              <a:spcBef>
                <a:spcPts val="3"/>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Which of the following best describes your employment status? (Check all that apply.)</a:t>
            </a:r>
            <a:endParaRPr sz="1300" b="1" dirty="0">
              <a:latin typeface="Arimo" panose="020B0604020202020204" pitchFamily="34" charset="0"/>
              <a:ea typeface="Arimo" panose="020B0604020202020204" pitchFamily="34" charset="0"/>
              <a:cs typeface="Arimo" panose="020B0604020202020204" pitchFamily="34" charset="0"/>
            </a:endParaRPr>
          </a:p>
        </p:txBody>
      </p:sp>
      <p:pic>
        <p:nvPicPr>
          <p:cNvPr id="4" name="object 4"/>
          <p:cNvPicPr/>
          <p:nvPr/>
        </p:nvPicPr>
        <p:blipFill>
          <a:blip r:embed="rId4" cstate="print"/>
          <a:stretch>
            <a:fillRect/>
          </a:stretch>
        </p:blipFill>
        <p:spPr>
          <a:xfrm>
            <a:off x="877480" y="2456340"/>
            <a:ext cx="3010019" cy="1777223"/>
          </a:xfrm>
          <a:prstGeom prst="rect">
            <a:avLst/>
          </a:prstGeom>
        </p:spPr>
      </p:pic>
      <p:sp>
        <p:nvSpPr>
          <p:cNvPr id="5" name="object 5"/>
          <p:cNvSpPr txBox="1"/>
          <p:nvPr/>
        </p:nvSpPr>
        <p:spPr>
          <a:xfrm>
            <a:off x="685800" y="4478242"/>
            <a:ext cx="3100820" cy="1129971"/>
          </a:xfrm>
          <a:prstGeom prst="rect">
            <a:avLst/>
          </a:prstGeom>
        </p:spPr>
        <p:txBody>
          <a:bodyPr vert="horz" wrap="square" lIns="0" tIns="26843" rIns="0" bIns="0" rtlCol="0">
            <a:spAutoFit/>
          </a:bodyPr>
          <a:lstStyle/>
          <a:p>
            <a:pPr marL="16452" algn="ctr">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Full-Time Employee: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826</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6452" algn="ctr">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Part-Time Employee: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134</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6452" algn="ctr">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Student: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29</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6452" algn="ctr">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Retired: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237</a:t>
            </a:r>
            <a:endParaRPr lang="en-US" sz="13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6452" algn="ctr">
              <a:spcBef>
                <a:spcPts val="211"/>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Unemployed:</a:t>
            </a: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300" dirty="0">
                <a:solidFill>
                  <a:srgbClr val="001B1B"/>
                </a:solidFill>
                <a:latin typeface="Arimo" panose="020B0604020202020204" pitchFamily="34" charset="0"/>
                <a:ea typeface="Arimo" panose="020B0604020202020204" pitchFamily="34" charset="0"/>
                <a:cs typeface="Arimo" panose="020B0604020202020204" pitchFamily="34" charset="0"/>
              </a:rPr>
              <a:t>123</a:t>
            </a:r>
            <a:endParaRPr sz="1300" dirty="0">
              <a:latin typeface="Arimo" panose="020B0604020202020204" pitchFamily="34" charset="0"/>
              <a:ea typeface="Arimo" panose="020B0604020202020204" pitchFamily="34" charset="0"/>
              <a:cs typeface="Arimo" panose="020B0604020202020204" pitchFamily="34" charset="0"/>
            </a:endParaRPr>
          </a:p>
        </p:txBody>
      </p:sp>
      <p:grpSp>
        <p:nvGrpSpPr>
          <p:cNvPr id="6" name="Group 5">
            <a:extLst>
              <a:ext uri="{FF2B5EF4-FFF2-40B4-BE49-F238E27FC236}">
                <a16:creationId xmlns:a16="http://schemas.microsoft.com/office/drawing/2014/main" id="{DD6C3B9E-6FBF-6269-2DCE-01E77E9C936D}"/>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CABA92FF-E67D-5C6A-BBE4-3DA365B40C6D}"/>
                </a:ext>
              </a:extLst>
            </p:cNvPr>
            <p:cNvPicPr>
              <a:picLocks noChangeAspect="1"/>
            </p:cNvPicPr>
            <p:nvPr/>
          </p:nvPicPr>
          <p:blipFill>
            <a:blip r:embed="rId5"/>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FD3897A9-1800-56F8-CDD5-B287039A25FF}"/>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650D3783-C329-5B78-9E69-61BDF13E39BB}"/>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1" name="object 3">
            <a:extLst>
              <a:ext uri="{FF2B5EF4-FFF2-40B4-BE49-F238E27FC236}">
                <a16:creationId xmlns:a16="http://schemas.microsoft.com/office/drawing/2014/main" id="{BBEB1E56-08BD-35C8-DD77-59909A5FE625}"/>
              </a:ext>
            </a:extLst>
          </p:cNvPr>
          <p:cNvSpPr txBox="1"/>
          <p:nvPr/>
        </p:nvSpPr>
        <p:spPr>
          <a:xfrm>
            <a:off x="4601338" y="4144227"/>
            <a:ext cx="3109480" cy="2604734"/>
          </a:xfrm>
          <a:prstGeom prst="rect">
            <a:avLst/>
          </a:prstGeom>
        </p:spPr>
        <p:txBody>
          <a:bodyPr vert="horz" wrap="square" lIns="0" tIns="26843" rIns="0" bIns="0" rtlCol="0">
            <a:spAutoFit/>
          </a:bodyPr>
          <a:lstStyle/>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None: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1,182</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Spanish: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61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German: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24</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French: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12</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Chinese: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3</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Yiddish/PA Dutch: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Swahili:</a:t>
            </a:r>
            <a:r>
              <a:rPr lang="en-US" sz="12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2</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Nepali/Marathi: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Amharic/Somali: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1</a:t>
            </a:r>
            <a:endParaRPr lang="en-US" sz="1200"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7360" algn="ctr">
              <a:spcBef>
                <a:spcPts val="211"/>
              </a:spcBef>
            </a:pPr>
            <a:r>
              <a:rPr sz="1200" b="1" dirty="0">
                <a:solidFill>
                  <a:srgbClr val="001B1B"/>
                </a:solidFill>
                <a:latin typeface="Arimo" panose="020B0604020202020204" pitchFamily="34" charset="0"/>
                <a:ea typeface="Arimo" panose="020B0604020202020204" pitchFamily="34" charset="0"/>
                <a:cs typeface="Arimo" panose="020B0604020202020204" pitchFamily="34" charset="0"/>
              </a:rPr>
              <a:t>Other: </a:t>
            </a:r>
            <a:r>
              <a:rPr sz="1200" dirty="0">
                <a:solidFill>
                  <a:srgbClr val="001B1B"/>
                </a:solidFill>
                <a:latin typeface="Arimo" panose="020B0604020202020204" pitchFamily="34" charset="0"/>
                <a:ea typeface="Arimo" panose="020B0604020202020204" pitchFamily="34" charset="0"/>
                <a:cs typeface="Arimo" panose="020B0604020202020204" pitchFamily="34" charset="0"/>
              </a:rPr>
              <a:t>42 (no other languages reported</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a:t>
            </a:r>
            <a:endParaRPr sz="1000" dirty="0">
              <a:latin typeface="Arimo" panose="020B0604020202020204" pitchFamily="34" charset="0"/>
              <a:ea typeface="Arimo" panose="020B0604020202020204" pitchFamily="34" charset="0"/>
              <a:cs typeface="Arimo" panose="020B0604020202020204" pitchFamily="34" charset="0"/>
            </a:endParaRPr>
          </a:p>
          <a:p>
            <a:pPr>
              <a:lnSpc>
                <a:spcPct val="100000"/>
              </a:lnSpc>
            </a:pPr>
            <a:endParaRPr sz="1000" dirty="0">
              <a:latin typeface="Arimo" panose="020B0604020202020204" pitchFamily="34" charset="0"/>
              <a:ea typeface="Arimo" panose="020B0604020202020204" pitchFamily="34" charset="0"/>
              <a:cs typeface="Arimo" panose="020B0604020202020204" pitchFamily="34" charset="0"/>
            </a:endParaRPr>
          </a:p>
          <a:p>
            <a:pPr>
              <a:lnSpc>
                <a:spcPct val="100000"/>
              </a:lnSpc>
            </a:pPr>
            <a:endParaRPr sz="1000" dirty="0">
              <a:latin typeface="Arimo" panose="020B0604020202020204" pitchFamily="34" charset="0"/>
              <a:ea typeface="Arimo" panose="020B0604020202020204" pitchFamily="34" charset="0"/>
              <a:cs typeface="Arimo" panose="020B0604020202020204" pitchFamily="34" charset="0"/>
            </a:endParaRPr>
          </a:p>
          <a:p>
            <a:pPr>
              <a:spcBef>
                <a:spcPts val="266"/>
              </a:spcBef>
            </a:pPr>
            <a:endParaRPr sz="1000" dirty="0">
              <a:latin typeface="Arimo" panose="020B0604020202020204" pitchFamily="34" charset="0"/>
              <a:ea typeface="Arimo" panose="020B0604020202020204" pitchFamily="34" charset="0"/>
              <a:cs typeface="Arimo" panose="020B0604020202020204" pitchFamily="34" charset="0"/>
            </a:endParaRPr>
          </a:p>
        </p:txBody>
      </p:sp>
      <p:sp>
        <p:nvSpPr>
          <p:cNvPr id="12" name="TextBox 11">
            <a:extLst>
              <a:ext uri="{FF2B5EF4-FFF2-40B4-BE49-F238E27FC236}">
                <a16:creationId xmlns:a16="http://schemas.microsoft.com/office/drawing/2014/main" id="{5B06F1D3-703C-8A8C-147F-2A51CFAD47DE}"/>
              </a:ext>
            </a:extLst>
          </p:cNvPr>
          <p:cNvSpPr txBox="1"/>
          <p:nvPr/>
        </p:nvSpPr>
        <p:spPr>
          <a:xfrm>
            <a:off x="1447800" y="1295400"/>
            <a:ext cx="713032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Survey Demographics</a:t>
            </a:r>
          </a:p>
        </p:txBody>
      </p:sp>
      <p:sp>
        <p:nvSpPr>
          <p:cNvPr id="13" name="object 5">
            <a:extLst>
              <a:ext uri="{FF2B5EF4-FFF2-40B4-BE49-F238E27FC236}">
                <a16:creationId xmlns:a16="http://schemas.microsoft.com/office/drawing/2014/main" id="{E330E514-8627-4028-23B4-4632F718E7E6}"/>
              </a:ext>
            </a:extLst>
          </p:cNvPr>
          <p:cNvSpPr txBox="1"/>
          <p:nvPr/>
        </p:nvSpPr>
        <p:spPr>
          <a:xfrm>
            <a:off x="4724381" y="1825628"/>
            <a:ext cx="3100820" cy="427215"/>
          </a:xfrm>
          <a:prstGeom prst="rect">
            <a:avLst/>
          </a:prstGeom>
        </p:spPr>
        <p:txBody>
          <a:bodyPr vert="horz" wrap="square" lIns="0" tIns="26843" rIns="0" bIns="0" rtlCol="0">
            <a:spAutoFit/>
          </a:bodyPr>
          <a:lstStyle/>
          <a:p>
            <a:pPr marL="8659"/>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What other languages are spoken within your household?</a:t>
            </a:r>
            <a:endParaRPr sz="1300" b="1" dirty="0">
              <a:latin typeface="Arimo" panose="020B0604020202020204" pitchFamily="34" charset="0"/>
              <a:ea typeface="Arimo" panose="020B0604020202020204" pitchFamily="34" charset="0"/>
              <a:cs typeface="Arimo" panose="020B0604020202020204" pitchFamily="34" charset="0"/>
            </a:endParaRPr>
          </a:p>
        </p:txBody>
      </p:sp>
      <p:pic>
        <p:nvPicPr>
          <p:cNvPr id="15" name="Picture 14">
            <a:extLst>
              <a:ext uri="{FF2B5EF4-FFF2-40B4-BE49-F238E27FC236}">
                <a16:creationId xmlns:a16="http://schemas.microsoft.com/office/drawing/2014/main" id="{69F07026-5A02-38BE-0AFF-E93837F4C61C}"/>
              </a:ext>
            </a:extLst>
          </p:cNvPr>
          <p:cNvPicPr>
            <a:picLocks noChangeAspect="1"/>
          </p:cNvPicPr>
          <p:nvPr/>
        </p:nvPicPr>
        <p:blipFill>
          <a:blip r:embed="rId6"/>
          <a:stretch>
            <a:fillRect/>
          </a:stretch>
        </p:blipFill>
        <p:spPr>
          <a:xfrm>
            <a:off x="4136951" y="2273496"/>
            <a:ext cx="4275680" cy="18168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371600" y="3884375"/>
            <a:ext cx="5638800" cy="1502382"/>
          </a:xfrm>
          <a:prstGeom prst="rect">
            <a:avLst/>
          </a:prstGeom>
        </p:spPr>
        <p:txBody>
          <a:bodyPr vert="horz" wrap="square" lIns="0" tIns="98281" rIns="0" bIns="0" rtlCol="0">
            <a:spAutoFit/>
          </a:bodyPr>
          <a:lstStyle/>
          <a:p>
            <a:pPr marL="299168" marR="3464" indent="-171450" algn="just">
              <a:lnSpc>
                <a:spcPct val="112100"/>
              </a:lnSpc>
              <a:spcBef>
                <a:spcPts val="498"/>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Coordinate with industries such as Baptist Health, ECTC, BlueOval SK, and Fort Knox to organize vanpools with TACK's existing vanpool fleet </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3464" indent="-171450" algn="just">
              <a:lnSpc>
                <a:spcPct val="112100"/>
              </a:lnSpc>
              <a:spcBef>
                <a:spcPts val="498"/>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Advertise commuter options to employees</a:t>
            </a:r>
            <a:endParaRPr sz="1300" b="1" dirty="0">
              <a:latin typeface="Arimo" panose="020B0604020202020204" pitchFamily="34" charset="0"/>
              <a:ea typeface="Arimo" panose="020B0604020202020204" pitchFamily="34" charset="0"/>
              <a:cs typeface="Arimo" panose="020B0604020202020204" pitchFamily="34" charset="0"/>
            </a:endParaRPr>
          </a:p>
          <a:p>
            <a:pPr marL="299168" marR="143737" indent="-171450" algn="just">
              <a:lnSpc>
                <a:spcPct val="112100"/>
              </a:lnSpc>
              <a:spcBef>
                <a:spcPts val="51"/>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Consider replicating the Every Commute Counts program to create incentives for employees and students to use the vanpool</a:t>
            </a:r>
            <a:endParaRPr sz="1300" b="1" dirty="0">
              <a:latin typeface="Arimo" panose="020B0604020202020204" pitchFamily="34" charset="0"/>
              <a:ea typeface="Arimo" panose="020B0604020202020204" pitchFamily="34" charset="0"/>
              <a:cs typeface="Arimo" panose="020B0604020202020204" pitchFamily="34" charset="0"/>
            </a:endParaRPr>
          </a:p>
        </p:txBody>
      </p:sp>
      <p:grpSp>
        <p:nvGrpSpPr>
          <p:cNvPr id="7" name="Group 6">
            <a:extLst>
              <a:ext uri="{FF2B5EF4-FFF2-40B4-BE49-F238E27FC236}">
                <a16:creationId xmlns:a16="http://schemas.microsoft.com/office/drawing/2014/main" id="{F992B429-3E1E-BB7B-D796-D12128F45149}"/>
              </a:ext>
            </a:extLst>
          </p:cNvPr>
          <p:cNvGrpSpPr/>
          <p:nvPr/>
        </p:nvGrpSpPr>
        <p:grpSpPr>
          <a:xfrm>
            <a:off x="228600" y="152400"/>
            <a:ext cx="6858978" cy="1276528"/>
            <a:chOff x="1218711" y="762000"/>
            <a:chExt cx="6858978" cy="1276528"/>
          </a:xfrm>
        </p:grpSpPr>
        <p:pic>
          <p:nvPicPr>
            <p:cNvPr id="8" name="Picture 7">
              <a:extLst>
                <a:ext uri="{FF2B5EF4-FFF2-40B4-BE49-F238E27FC236}">
                  <a16:creationId xmlns:a16="http://schemas.microsoft.com/office/drawing/2014/main" id="{5AD505F9-41B0-85F1-7CB9-0F91AD8A59A5}"/>
                </a:ext>
              </a:extLst>
            </p:cNvPr>
            <p:cNvPicPr>
              <a:picLocks noChangeAspect="1"/>
            </p:cNvPicPr>
            <p:nvPr/>
          </p:nvPicPr>
          <p:blipFill>
            <a:blip r:embed="rId3"/>
            <a:srcRect l="2174"/>
            <a:stretch/>
          </p:blipFill>
          <p:spPr>
            <a:xfrm>
              <a:off x="1218711" y="762000"/>
              <a:ext cx="6858978" cy="1276528"/>
            </a:xfrm>
            <a:prstGeom prst="rect">
              <a:avLst/>
            </a:prstGeom>
          </p:spPr>
        </p:pic>
        <p:sp>
          <p:nvSpPr>
            <p:cNvPr id="9" name="Rectangle 8">
              <a:extLst>
                <a:ext uri="{FF2B5EF4-FFF2-40B4-BE49-F238E27FC236}">
                  <a16:creationId xmlns:a16="http://schemas.microsoft.com/office/drawing/2014/main" id="{38DF2277-697C-91B6-7845-600A86F5A13C}"/>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970249D0-7A11-7B36-38BD-2EA24D2D6CD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ACFAEE-60AD-17F8-5B4B-3E8905E454A5}"/>
              </a:ext>
            </a:extLst>
          </p:cNvPr>
          <p:cNvSpPr txBox="1"/>
          <p:nvPr/>
        </p:nvSpPr>
        <p:spPr>
          <a:xfrm>
            <a:off x="1507003" y="3515043"/>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Phase 1 (2025) - Coordinate Vanpools</a:t>
            </a:r>
          </a:p>
        </p:txBody>
      </p:sp>
      <p:sp>
        <p:nvSpPr>
          <p:cNvPr id="12" name="object 3">
            <a:extLst>
              <a:ext uri="{FF2B5EF4-FFF2-40B4-BE49-F238E27FC236}">
                <a16:creationId xmlns:a16="http://schemas.microsoft.com/office/drawing/2014/main" id="{702C3812-CDC0-B676-716F-57E3C50D42E6}"/>
              </a:ext>
            </a:extLst>
          </p:cNvPr>
          <p:cNvSpPr txBox="1"/>
          <p:nvPr/>
        </p:nvSpPr>
        <p:spPr>
          <a:xfrm>
            <a:off x="1507003" y="1131313"/>
            <a:ext cx="6442126" cy="2079077"/>
          </a:xfrm>
          <a:prstGeom prst="rect">
            <a:avLst/>
          </a:prstGeom>
        </p:spPr>
        <p:txBody>
          <a:bodyPr vert="horz" wrap="square" lIns="0" tIns="26843" rIns="0" bIns="0" rtlCol="0">
            <a:spAutoFit/>
          </a:bodyPr>
          <a:lstStyle/>
          <a:p>
            <a:pPr>
              <a:lnSpc>
                <a:spcPct val="100000"/>
              </a:lnSpc>
            </a:pPr>
            <a:endParaRPr sz="1000" dirty="0">
              <a:latin typeface="Arimo" panose="020B0604020202020204" pitchFamily="34" charset="0"/>
              <a:ea typeface="Arimo" panose="020B0604020202020204" pitchFamily="34" charset="0"/>
              <a:cs typeface="Arimo" panose="020B0604020202020204" pitchFamily="34" charset="0"/>
            </a:endParaRPr>
          </a:p>
          <a:p>
            <a:pPr marL="8659"/>
            <a:r>
              <a:rPr b="1" dirty="0">
                <a:solidFill>
                  <a:srgbClr val="FB6C00"/>
                </a:solidFill>
                <a:latin typeface="Arimo" panose="020B0604020202020204" pitchFamily="34" charset="0"/>
                <a:ea typeface="Arimo" panose="020B0604020202020204" pitchFamily="34" charset="0"/>
                <a:cs typeface="Arimo" panose="020B0604020202020204" pitchFamily="34" charset="0"/>
              </a:rPr>
              <a:t>Recommended Strategies</a:t>
            </a:r>
            <a:endParaRPr lang="en-US" b="1" dirty="0">
              <a:solidFill>
                <a:srgbClr val="FB6C00"/>
              </a:solidFill>
              <a:latin typeface="Arimo" panose="020B0604020202020204" pitchFamily="34" charset="0"/>
              <a:ea typeface="Arimo" panose="020B0604020202020204" pitchFamily="34" charset="0"/>
              <a:cs typeface="Arimo" panose="020B0604020202020204" pitchFamily="34" charset="0"/>
            </a:endParaRPr>
          </a:p>
          <a:p>
            <a:pPr marL="8659"/>
            <a:endParaRPr sz="800" b="1" dirty="0">
              <a:solidFill>
                <a:srgbClr val="FB6C00"/>
              </a:solidFill>
              <a:latin typeface="Arimo" panose="020B0604020202020204" pitchFamily="34" charset="0"/>
              <a:ea typeface="Arimo" panose="020B0604020202020204" pitchFamily="34" charset="0"/>
              <a:cs typeface="Arimo" panose="020B0604020202020204" pitchFamily="34" charset="0"/>
            </a:endParaRPr>
          </a:p>
          <a:p>
            <a:pPr marL="8659" marR="3464">
              <a:lnSpc>
                <a:spcPct val="113799"/>
              </a:lnSpc>
              <a:spcBef>
                <a:spcPts val="334"/>
              </a:spcBef>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Drawing on lessons learned from previous studies, stakeholder interviews, demand analysis, a peer review, and transportation best practices, there are several strategies that REMPO, TACK, and other local partners could take to improve public transportation in the Radcliff/Elizabethtown area. This approach has been broken down into three main phases, to take advantage of existing equipment and to allow for funding support to be built over time</a:t>
            </a: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t>
            </a:r>
            <a:endParaRPr sz="1300" b="1"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2D7AAB97-4271-922E-2D08-CB2CBCE0E015}"/>
              </a:ext>
            </a:extLst>
          </p:cNvPr>
          <p:cNvGrpSpPr/>
          <p:nvPr/>
        </p:nvGrpSpPr>
        <p:grpSpPr>
          <a:xfrm>
            <a:off x="4756710" y="1703909"/>
            <a:ext cx="4027666" cy="4468291"/>
            <a:chOff x="3367796" y="176563"/>
            <a:chExt cx="2459775" cy="3191677"/>
          </a:xfrm>
        </p:grpSpPr>
        <p:grpSp>
          <p:nvGrpSpPr>
            <p:cNvPr id="2" name="object 2"/>
            <p:cNvGrpSpPr/>
            <p:nvPr/>
          </p:nvGrpSpPr>
          <p:grpSpPr>
            <a:xfrm>
              <a:off x="3367796" y="244040"/>
              <a:ext cx="2416319" cy="3124200"/>
              <a:chOff x="2120033" y="357926"/>
              <a:chExt cx="3543935" cy="4582160"/>
            </a:xfrm>
          </p:grpSpPr>
          <p:sp>
            <p:nvSpPr>
              <p:cNvPr id="3" name="object 3"/>
              <p:cNvSpPr/>
              <p:nvPr/>
            </p:nvSpPr>
            <p:spPr>
              <a:xfrm>
                <a:off x="2124074" y="361967"/>
                <a:ext cx="3533775" cy="4572000"/>
              </a:xfrm>
              <a:custGeom>
                <a:avLst/>
                <a:gdLst/>
                <a:ahLst/>
                <a:cxnLst/>
                <a:rect l="l" t="t" r="r" b="b"/>
                <a:pathLst>
                  <a:path w="3533775" h="4572000">
                    <a:moveTo>
                      <a:pt x="3533774" y="0"/>
                    </a:moveTo>
                    <a:lnTo>
                      <a:pt x="0" y="0"/>
                    </a:lnTo>
                    <a:lnTo>
                      <a:pt x="0" y="4571965"/>
                    </a:lnTo>
                    <a:lnTo>
                      <a:pt x="3533774" y="4571965"/>
                    </a:lnTo>
                    <a:lnTo>
                      <a:pt x="3533774" y="0"/>
                    </a:lnTo>
                    <a:close/>
                  </a:path>
                </a:pathLst>
              </a:custGeom>
              <a:solidFill>
                <a:srgbClr val="E1E1E1"/>
              </a:solidFill>
            </p:spPr>
            <p:txBody>
              <a:bodyPr wrap="square" lIns="0" tIns="0" rIns="0" bIns="0" rtlCol="0"/>
              <a:lstStyle/>
              <a:p>
                <a:endParaRPr/>
              </a:p>
            </p:txBody>
          </p:sp>
          <p:sp>
            <p:nvSpPr>
              <p:cNvPr id="4" name="object 4"/>
              <p:cNvSpPr/>
              <p:nvPr/>
            </p:nvSpPr>
            <p:spPr>
              <a:xfrm>
                <a:off x="2870223" y="4910016"/>
                <a:ext cx="198120" cy="26034"/>
              </a:xfrm>
              <a:custGeom>
                <a:avLst/>
                <a:gdLst/>
                <a:ahLst/>
                <a:cxnLst/>
                <a:rect l="l" t="t" r="r" b="b"/>
                <a:pathLst>
                  <a:path w="198119" h="26035">
                    <a:moveTo>
                      <a:pt x="197736" y="25935"/>
                    </a:moveTo>
                    <a:lnTo>
                      <a:pt x="187344" y="14010"/>
                    </a:lnTo>
                    <a:lnTo>
                      <a:pt x="183358" y="10621"/>
                    </a:lnTo>
                  </a:path>
                  <a:path w="198119" h="26035">
                    <a:moveTo>
                      <a:pt x="132778" y="0"/>
                    </a:moveTo>
                    <a:lnTo>
                      <a:pt x="115884" y="2056"/>
                    </a:lnTo>
                    <a:lnTo>
                      <a:pt x="92101" y="6335"/>
                    </a:lnTo>
                    <a:lnTo>
                      <a:pt x="10745" y="23725"/>
                    </a:lnTo>
                    <a:lnTo>
                      <a:pt x="0" y="25935"/>
                    </a:lnTo>
                  </a:path>
                </a:pathLst>
              </a:custGeom>
              <a:ln w="4041">
                <a:solidFill>
                  <a:srgbClr val="FFFFF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120033" y="4822855"/>
                <a:ext cx="227899" cy="115117"/>
              </a:xfrm>
              <a:prstGeom prst="rect">
                <a:avLst/>
              </a:prstGeom>
            </p:spPr>
          </p:pic>
          <p:sp>
            <p:nvSpPr>
              <p:cNvPr id="6" name="object 6"/>
              <p:cNvSpPr/>
              <p:nvPr/>
            </p:nvSpPr>
            <p:spPr>
              <a:xfrm>
                <a:off x="3003002" y="4908955"/>
                <a:ext cx="50800" cy="12065"/>
              </a:xfrm>
              <a:custGeom>
                <a:avLst/>
                <a:gdLst/>
                <a:ahLst/>
                <a:cxnLst/>
                <a:rect l="l" t="t" r="r" b="b"/>
                <a:pathLst>
                  <a:path w="50800" h="12064">
                    <a:moveTo>
                      <a:pt x="50579" y="11683"/>
                    </a:moveTo>
                    <a:lnTo>
                      <a:pt x="15610" y="0"/>
                    </a:lnTo>
                    <a:lnTo>
                      <a:pt x="0" y="1061"/>
                    </a:lnTo>
                  </a:path>
                </a:pathLst>
              </a:custGeom>
              <a:ln w="4040">
                <a:solidFill>
                  <a:srgbClr val="FFFFFF"/>
                </a:solidFill>
              </a:ln>
            </p:spPr>
            <p:txBody>
              <a:bodyPr wrap="square" lIns="0" tIns="0" rIns="0" bIns="0" rtlCol="0"/>
              <a:lstStyle/>
              <a:p>
                <a:endParaRPr/>
              </a:p>
            </p:txBody>
          </p:sp>
          <p:pic>
            <p:nvPicPr>
              <p:cNvPr id="7" name="object 7"/>
              <p:cNvPicPr/>
              <p:nvPr/>
            </p:nvPicPr>
            <p:blipFill>
              <a:blip r:embed="rId4" cstate="print"/>
              <a:stretch>
                <a:fillRect/>
              </a:stretch>
            </p:blipFill>
            <p:spPr>
              <a:xfrm>
                <a:off x="2120033" y="357926"/>
                <a:ext cx="3543589" cy="4581780"/>
              </a:xfrm>
              <a:prstGeom prst="rect">
                <a:avLst/>
              </a:prstGeom>
            </p:spPr>
          </p:pic>
        </p:grpSp>
        <p:sp>
          <p:nvSpPr>
            <p:cNvPr id="8" name="object 8"/>
            <p:cNvSpPr txBox="1"/>
            <p:nvPr/>
          </p:nvSpPr>
          <p:spPr>
            <a:xfrm>
              <a:off x="5249923" y="3200364"/>
              <a:ext cx="355889" cy="132903"/>
            </a:xfrm>
            <a:prstGeom prst="rect">
              <a:avLst/>
            </a:prstGeom>
          </p:spPr>
          <p:txBody>
            <a:bodyPr vert="horz" wrap="square" lIns="0" tIns="7793" rIns="0" bIns="0" rtlCol="0">
              <a:spAutoFit/>
            </a:bodyPr>
            <a:lstStyle/>
            <a:p>
              <a:pPr marL="8659" marR="3464">
                <a:lnSpc>
                  <a:spcPct val="102499"/>
                </a:lnSpc>
                <a:spcBef>
                  <a:spcPts val="61"/>
                </a:spcBef>
              </a:pPr>
              <a:r>
                <a:rPr sz="409" i="1" spc="27" dirty="0">
                  <a:latin typeface="Gill Sans MT"/>
                  <a:cs typeface="Gill Sans MT"/>
                </a:rPr>
                <a:t>Elizabethtown </a:t>
              </a:r>
              <a:r>
                <a:rPr sz="409" i="1" spc="34" dirty="0">
                  <a:latin typeface="Gill Sans MT"/>
                  <a:cs typeface="Gill Sans MT"/>
                </a:rPr>
                <a:t>Park</a:t>
              </a:r>
              <a:r>
                <a:rPr sz="409" i="1" spc="-7" dirty="0">
                  <a:latin typeface="Gill Sans MT"/>
                  <a:cs typeface="Gill Sans MT"/>
                </a:rPr>
                <a:t> </a:t>
              </a:r>
              <a:r>
                <a:rPr sz="409" i="1" dirty="0">
                  <a:latin typeface="Gill Sans MT"/>
                  <a:cs typeface="Gill Sans MT"/>
                </a:rPr>
                <a:t>&amp;</a:t>
              </a:r>
              <a:r>
                <a:rPr sz="409" i="1" spc="-7" dirty="0">
                  <a:latin typeface="Gill Sans MT"/>
                  <a:cs typeface="Gill Sans MT"/>
                </a:rPr>
                <a:t> </a:t>
              </a:r>
              <a:r>
                <a:rPr sz="409" i="1" spc="20" dirty="0">
                  <a:latin typeface="Gill Sans MT"/>
                  <a:cs typeface="Gill Sans MT"/>
                </a:rPr>
                <a:t>Ride</a:t>
              </a:r>
              <a:endParaRPr sz="409">
                <a:latin typeface="Gill Sans MT"/>
                <a:cs typeface="Gill Sans MT"/>
              </a:endParaRPr>
            </a:p>
          </p:txBody>
        </p:sp>
        <p:sp>
          <p:nvSpPr>
            <p:cNvPr id="9" name="object 9"/>
            <p:cNvSpPr txBox="1"/>
            <p:nvPr/>
          </p:nvSpPr>
          <p:spPr>
            <a:xfrm>
              <a:off x="5196738" y="3052923"/>
              <a:ext cx="404380" cy="72147"/>
            </a:xfrm>
            <a:prstGeom prst="rect">
              <a:avLst/>
            </a:prstGeom>
          </p:spPr>
          <p:txBody>
            <a:bodyPr vert="horz" wrap="square" lIns="0" tIns="9092" rIns="0" bIns="0" rtlCol="0">
              <a:spAutoFit/>
            </a:bodyPr>
            <a:lstStyle/>
            <a:p>
              <a:pPr marL="8659">
                <a:spcBef>
                  <a:spcPts val="72"/>
                </a:spcBef>
              </a:pPr>
              <a:r>
                <a:rPr sz="409" i="1" dirty="0">
                  <a:latin typeface="Gill Sans MT"/>
                  <a:cs typeface="Gill Sans MT"/>
                </a:rPr>
                <a:t>Warm</a:t>
              </a:r>
              <a:r>
                <a:rPr sz="409" i="1" spc="85" dirty="0">
                  <a:latin typeface="Gill Sans MT"/>
                  <a:cs typeface="Gill Sans MT"/>
                </a:rPr>
                <a:t> </a:t>
              </a:r>
              <a:r>
                <a:rPr sz="409" i="1" spc="44" dirty="0">
                  <a:latin typeface="Gill Sans MT"/>
                  <a:cs typeface="Gill Sans MT"/>
                </a:rPr>
                <a:t>Blessings</a:t>
              </a:r>
              <a:endParaRPr sz="409">
                <a:latin typeface="Gill Sans MT"/>
                <a:cs typeface="Gill Sans MT"/>
              </a:endParaRPr>
            </a:p>
          </p:txBody>
        </p:sp>
        <p:sp>
          <p:nvSpPr>
            <p:cNvPr id="10" name="object 10"/>
            <p:cNvSpPr txBox="1"/>
            <p:nvPr/>
          </p:nvSpPr>
          <p:spPr>
            <a:xfrm>
              <a:off x="4080752" y="2999547"/>
              <a:ext cx="363249" cy="300770"/>
            </a:xfrm>
            <a:prstGeom prst="rect">
              <a:avLst/>
            </a:prstGeom>
          </p:spPr>
          <p:txBody>
            <a:bodyPr vert="horz" wrap="square" lIns="0" tIns="7793" rIns="0" bIns="0" rtlCol="0">
              <a:spAutoFit/>
            </a:bodyPr>
            <a:lstStyle/>
            <a:p>
              <a:pPr marL="196989" marR="3464" indent="-81393">
                <a:lnSpc>
                  <a:spcPct val="102499"/>
                </a:lnSpc>
                <a:spcBef>
                  <a:spcPts val="61"/>
                </a:spcBef>
              </a:pPr>
              <a:r>
                <a:rPr sz="409" i="1" dirty="0">
                  <a:latin typeface="Gill Sans MT"/>
                  <a:cs typeface="Gill Sans MT"/>
                </a:rPr>
                <a:t>KY</a:t>
              </a:r>
              <a:r>
                <a:rPr sz="409" i="1" spc="75" dirty="0">
                  <a:latin typeface="Gill Sans MT"/>
                  <a:cs typeface="Gill Sans MT"/>
                </a:rPr>
                <a:t> </a:t>
              </a:r>
              <a:r>
                <a:rPr sz="409" i="1" spc="-7" dirty="0">
                  <a:latin typeface="Gill Sans MT"/>
                  <a:cs typeface="Gill Sans MT"/>
                </a:rPr>
                <a:t>Career</a:t>
              </a:r>
              <a:r>
                <a:rPr sz="409" i="1" spc="27" dirty="0">
                  <a:latin typeface="Gill Sans MT"/>
                  <a:cs typeface="Gill Sans MT"/>
                </a:rPr>
                <a:t> Center</a:t>
              </a:r>
              <a:endParaRPr sz="409">
                <a:latin typeface="Gill Sans MT"/>
                <a:cs typeface="Gill Sans MT"/>
              </a:endParaRPr>
            </a:p>
            <a:p>
              <a:pPr marR="122956" algn="r">
                <a:spcBef>
                  <a:spcPts val="256"/>
                </a:spcBef>
              </a:pPr>
              <a:r>
                <a:rPr sz="409" i="1" spc="24" dirty="0">
                  <a:latin typeface="Gill Sans MT"/>
                  <a:cs typeface="Gill Sans MT"/>
                </a:rPr>
                <a:t>Industrial</a:t>
              </a:r>
              <a:endParaRPr sz="409">
                <a:latin typeface="Gill Sans MT"/>
                <a:cs typeface="Gill Sans MT"/>
              </a:endParaRPr>
            </a:p>
            <a:p>
              <a:pPr marR="121657" algn="r">
                <a:spcBef>
                  <a:spcPts val="14"/>
                </a:spcBef>
              </a:pPr>
              <a:r>
                <a:rPr sz="409" i="1" spc="20" dirty="0">
                  <a:latin typeface="Gill Sans MT"/>
                  <a:cs typeface="Gill Sans MT"/>
                </a:rPr>
                <a:t>Park</a:t>
              </a:r>
              <a:endParaRPr sz="409">
                <a:latin typeface="Gill Sans MT"/>
                <a:cs typeface="Gill Sans MT"/>
              </a:endParaRPr>
            </a:p>
          </p:txBody>
        </p:sp>
        <p:sp>
          <p:nvSpPr>
            <p:cNvPr id="11" name="object 11"/>
            <p:cNvSpPr txBox="1"/>
            <p:nvPr/>
          </p:nvSpPr>
          <p:spPr>
            <a:xfrm>
              <a:off x="5122440" y="2935213"/>
              <a:ext cx="572365" cy="72147"/>
            </a:xfrm>
            <a:prstGeom prst="rect">
              <a:avLst/>
            </a:prstGeom>
          </p:spPr>
          <p:txBody>
            <a:bodyPr vert="horz" wrap="square" lIns="0" tIns="9092" rIns="0" bIns="0" rtlCol="0">
              <a:spAutoFit/>
            </a:bodyPr>
            <a:lstStyle/>
            <a:p>
              <a:pPr marL="8659">
                <a:spcBef>
                  <a:spcPts val="72"/>
                </a:spcBef>
              </a:pPr>
              <a:r>
                <a:rPr sz="409" i="1" spc="34" dirty="0">
                  <a:latin typeface="Gill Sans MT"/>
                  <a:cs typeface="Gill Sans MT"/>
                </a:rPr>
                <a:t>Elizabethtown</a:t>
              </a:r>
              <a:r>
                <a:rPr sz="409" i="1" spc="20" dirty="0">
                  <a:latin typeface="Gill Sans MT"/>
                  <a:cs typeface="Gill Sans MT"/>
                </a:rPr>
                <a:t> </a:t>
              </a:r>
              <a:r>
                <a:rPr sz="409" i="1" spc="34" dirty="0">
                  <a:latin typeface="Gill Sans MT"/>
                  <a:cs typeface="Gill Sans MT"/>
                </a:rPr>
                <a:t>City</a:t>
              </a:r>
              <a:r>
                <a:rPr sz="409" i="1" spc="24" dirty="0">
                  <a:latin typeface="Gill Sans MT"/>
                  <a:cs typeface="Gill Sans MT"/>
                </a:rPr>
                <a:t> </a:t>
              </a:r>
              <a:r>
                <a:rPr sz="409" i="1" spc="-14" dirty="0">
                  <a:latin typeface="Gill Sans MT"/>
                  <a:cs typeface="Gill Sans MT"/>
                </a:rPr>
                <a:t>Hall</a:t>
              </a:r>
              <a:endParaRPr sz="409">
                <a:latin typeface="Gill Sans MT"/>
                <a:cs typeface="Gill Sans MT"/>
              </a:endParaRPr>
            </a:p>
          </p:txBody>
        </p:sp>
        <p:sp>
          <p:nvSpPr>
            <p:cNvPr id="12" name="object 12"/>
            <p:cNvSpPr txBox="1"/>
            <p:nvPr/>
          </p:nvSpPr>
          <p:spPr>
            <a:xfrm>
              <a:off x="3452268" y="1328072"/>
              <a:ext cx="277957" cy="133492"/>
            </a:xfrm>
            <a:prstGeom prst="rect">
              <a:avLst/>
            </a:prstGeom>
          </p:spPr>
          <p:txBody>
            <a:bodyPr vert="horz" wrap="square" lIns="0" tIns="7360" rIns="0" bIns="0" rtlCol="0">
              <a:spAutoFit/>
            </a:bodyPr>
            <a:lstStyle/>
            <a:p>
              <a:pPr marL="67972" marR="3464" indent="-59746">
                <a:lnSpc>
                  <a:spcPct val="102699"/>
                </a:lnSpc>
                <a:spcBef>
                  <a:spcPts val="58"/>
                </a:spcBef>
              </a:pPr>
              <a:r>
                <a:rPr sz="409" i="1" spc="37" dirty="0">
                  <a:latin typeface="Gill Sans MT"/>
                  <a:cs typeface="Gill Sans MT"/>
                </a:rPr>
                <a:t>Vine</a:t>
              </a:r>
              <a:r>
                <a:rPr sz="409" i="1" spc="20" dirty="0">
                  <a:latin typeface="Gill Sans MT"/>
                  <a:cs typeface="Gill Sans MT"/>
                </a:rPr>
                <a:t> </a:t>
              </a:r>
              <a:r>
                <a:rPr sz="409" i="1" spc="27" dirty="0">
                  <a:latin typeface="Gill Sans MT"/>
                  <a:cs typeface="Gill Sans MT"/>
                </a:rPr>
                <a:t>Grove </a:t>
              </a:r>
              <a:r>
                <a:rPr sz="409" i="1" spc="34" dirty="0">
                  <a:latin typeface="Gill Sans MT"/>
                  <a:cs typeface="Gill Sans MT"/>
                </a:rPr>
                <a:t>City</a:t>
              </a:r>
              <a:r>
                <a:rPr sz="409" i="1" spc="20" dirty="0">
                  <a:latin typeface="Gill Sans MT"/>
                  <a:cs typeface="Gill Sans MT"/>
                </a:rPr>
                <a:t> </a:t>
              </a:r>
              <a:r>
                <a:rPr sz="409" i="1" spc="-14" dirty="0">
                  <a:latin typeface="Gill Sans MT"/>
                  <a:cs typeface="Gill Sans MT"/>
                </a:rPr>
                <a:t>Hall</a:t>
              </a:r>
              <a:endParaRPr sz="409">
                <a:latin typeface="Gill Sans MT"/>
                <a:cs typeface="Gill Sans MT"/>
              </a:endParaRPr>
            </a:p>
          </p:txBody>
        </p:sp>
        <p:sp>
          <p:nvSpPr>
            <p:cNvPr id="13" name="object 13"/>
            <p:cNvSpPr txBox="1"/>
            <p:nvPr/>
          </p:nvSpPr>
          <p:spPr>
            <a:xfrm>
              <a:off x="4803021" y="2989907"/>
              <a:ext cx="146772" cy="72147"/>
            </a:xfrm>
            <a:prstGeom prst="rect">
              <a:avLst/>
            </a:prstGeom>
          </p:spPr>
          <p:txBody>
            <a:bodyPr vert="horz" wrap="square" lIns="0" tIns="9092" rIns="0" bIns="0" rtlCol="0">
              <a:spAutoFit/>
            </a:bodyPr>
            <a:lstStyle/>
            <a:p>
              <a:pPr marL="8659">
                <a:spcBef>
                  <a:spcPts val="72"/>
                </a:spcBef>
              </a:pPr>
              <a:r>
                <a:rPr sz="409" i="1" spc="24" dirty="0">
                  <a:latin typeface="Gill Sans MT"/>
                  <a:cs typeface="Gill Sans MT"/>
                </a:rPr>
                <a:t>ECTC</a:t>
              </a:r>
              <a:endParaRPr sz="409">
                <a:latin typeface="Gill Sans MT"/>
                <a:cs typeface="Gill Sans MT"/>
              </a:endParaRPr>
            </a:p>
          </p:txBody>
        </p:sp>
        <p:sp>
          <p:nvSpPr>
            <p:cNvPr id="14" name="object 14"/>
            <p:cNvSpPr txBox="1"/>
            <p:nvPr/>
          </p:nvSpPr>
          <p:spPr>
            <a:xfrm>
              <a:off x="4417629" y="2777016"/>
              <a:ext cx="360651" cy="135113"/>
            </a:xfrm>
            <a:prstGeom prst="rect">
              <a:avLst/>
            </a:prstGeom>
          </p:spPr>
          <p:txBody>
            <a:bodyPr vert="horz" wrap="square" lIns="0" tIns="9092" rIns="0" bIns="0" rtlCol="0">
              <a:spAutoFit/>
            </a:bodyPr>
            <a:lstStyle/>
            <a:p>
              <a:pPr marR="4762" algn="r">
                <a:spcBef>
                  <a:spcPts val="72"/>
                </a:spcBef>
              </a:pPr>
              <a:r>
                <a:rPr sz="409" i="1" spc="7" dirty="0">
                  <a:latin typeface="Gill Sans MT"/>
                  <a:cs typeface="Gill Sans MT"/>
                </a:rPr>
                <a:t>Hardin</a:t>
              </a:r>
              <a:r>
                <a:rPr sz="409" i="1" spc="116" dirty="0">
                  <a:latin typeface="Gill Sans MT"/>
                  <a:cs typeface="Gill Sans MT"/>
                </a:rPr>
                <a:t> </a:t>
              </a:r>
              <a:r>
                <a:rPr sz="409" i="1" spc="31" dirty="0">
                  <a:latin typeface="Gill Sans MT"/>
                  <a:cs typeface="Gill Sans MT"/>
                </a:rPr>
                <a:t>County</a:t>
              </a:r>
              <a:endParaRPr sz="409">
                <a:latin typeface="Gill Sans MT"/>
                <a:cs typeface="Gill Sans MT"/>
              </a:endParaRPr>
            </a:p>
            <a:p>
              <a:pPr marR="3464" algn="r">
                <a:spcBef>
                  <a:spcPts val="14"/>
                </a:spcBef>
              </a:pPr>
              <a:r>
                <a:rPr sz="409" i="1" spc="24" dirty="0">
                  <a:latin typeface="Gill Sans MT"/>
                  <a:cs typeface="Gill Sans MT"/>
                </a:rPr>
                <a:t>Library</a:t>
              </a:r>
              <a:endParaRPr sz="409">
                <a:latin typeface="Gill Sans MT"/>
                <a:cs typeface="Gill Sans MT"/>
              </a:endParaRPr>
            </a:p>
          </p:txBody>
        </p:sp>
        <p:sp>
          <p:nvSpPr>
            <p:cNvPr id="15" name="object 15"/>
            <p:cNvSpPr txBox="1"/>
            <p:nvPr/>
          </p:nvSpPr>
          <p:spPr>
            <a:xfrm>
              <a:off x="4965218" y="3096455"/>
              <a:ext cx="200458" cy="132903"/>
            </a:xfrm>
            <a:prstGeom prst="rect">
              <a:avLst/>
            </a:prstGeom>
          </p:spPr>
          <p:txBody>
            <a:bodyPr vert="horz" wrap="square" lIns="0" tIns="7793" rIns="0" bIns="0" rtlCol="0">
              <a:spAutoFit/>
            </a:bodyPr>
            <a:lstStyle/>
            <a:p>
              <a:pPr marL="8659" marR="3464">
                <a:lnSpc>
                  <a:spcPct val="102499"/>
                </a:lnSpc>
                <a:spcBef>
                  <a:spcPts val="61"/>
                </a:spcBef>
              </a:pPr>
              <a:r>
                <a:rPr sz="409" i="1" spc="-7" dirty="0">
                  <a:latin typeface="Gill Sans MT"/>
                  <a:cs typeface="Gill Sans MT"/>
                </a:rPr>
                <a:t>Dollar</a:t>
              </a:r>
              <a:r>
                <a:rPr sz="409" i="1" spc="341" dirty="0">
                  <a:latin typeface="Gill Sans MT"/>
                  <a:cs typeface="Gill Sans MT"/>
                </a:rPr>
                <a:t> </a:t>
              </a:r>
              <a:r>
                <a:rPr sz="409" i="1" spc="24" dirty="0">
                  <a:latin typeface="Gill Sans MT"/>
                  <a:cs typeface="Gill Sans MT"/>
                </a:rPr>
                <a:t>General</a:t>
              </a:r>
              <a:endParaRPr sz="409">
                <a:latin typeface="Gill Sans MT"/>
                <a:cs typeface="Gill Sans MT"/>
              </a:endParaRPr>
            </a:p>
          </p:txBody>
        </p:sp>
        <p:sp>
          <p:nvSpPr>
            <p:cNvPr id="16" name="object 16"/>
            <p:cNvSpPr txBox="1"/>
            <p:nvPr/>
          </p:nvSpPr>
          <p:spPr>
            <a:xfrm>
              <a:off x="4642957" y="1871870"/>
              <a:ext cx="261505" cy="72147"/>
            </a:xfrm>
            <a:prstGeom prst="rect">
              <a:avLst/>
            </a:prstGeom>
          </p:spPr>
          <p:txBody>
            <a:bodyPr vert="horz" wrap="square" lIns="0" tIns="9092" rIns="0" bIns="0" rtlCol="0">
              <a:spAutoFit/>
            </a:bodyPr>
            <a:lstStyle/>
            <a:p>
              <a:pPr marL="8659">
                <a:spcBef>
                  <a:spcPts val="72"/>
                </a:spcBef>
              </a:pPr>
              <a:r>
                <a:rPr sz="409" i="1" spc="7" dirty="0">
                  <a:latin typeface="Gill Sans MT"/>
                  <a:cs typeface="Gill Sans MT"/>
                </a:rPr>
                <a:t>Rural</a:t>
              </a:r>
              <a:r>
                <a:rPr sz="409" i="1" spc="119" dirty="0">
                  <a:latin typeface="Gill Sans MT"/>
                  <a:cs typeface="Gill Sans MT"/>
                </a:rPr>
                <a:t> </a:t>
              </a:r>
              <a:r>
                <a:rPr sz="409" i="1" spc="24" dirty="0">
                  <a:latin typeface="Gill Sans MT"/>
                  <a:cs typeface="Gill Sans MT"/>
                </a:rPr>
                <a:t>King</a:t>
              </a:r>
              <a:endParaRPr sz="409">
                <a:latin typeface="Gill Sans MT"/>
                <a:cs typeface="Gill Sans MT"/>
              </a:endParaRPr>
            </a:p>
          </p:txBody>
        </p:sp>
        <p:sp>
          <p:nvSpPr>
            <p:cNvPr id="17" name="object 17"/>
            <p:cNvSpPr txBox="1"/>
            <p:nvPr/>
          </p:nvSpPr>
          <p:spPr>
            <a:xfrm>
              <a:off x="4312577" y="2421046"/>
              <a:ext cx="546822" cy="72147"/>
            </a:xfrm>
            <a:prstGeom prst="rect">
              <a:avLst/>
            </a:prstGeom>
          </p:spPr>
          <p:txBody>
            <a:bodyPr vert="horz" wrap="square" lIns="0" tIns="9092" rIns="0" bIns="0" rtlCol="0">
              <a:spAutoFit/>
            </a:bodyPr>
            <a:lstStyle/>
            <a:p>
              <a:pPr marL="8659">
                <a:spcBef>
                  <a:spcPts val="72"/>
                </a:spcBef>
              </a:pPr>
              <a:r>
                <a:rPr sz="409" i="1" spc="37" dirty="0">
                  <a:latin typeface="Gill Sans MT"/>
                  <a:cs typeface="Gill Sans MT"/>
                </a:rPr>
                <a:t>Towne</a:t>
              </a:r>
              <a:r>
                <a:rPr sz="409" i="1" spc="51" dirty="0">
                  <a:latin typeface="Gill Sans MT"/>
                  <a:cs typeface="Gill Sans MT"/>
                </a:rPr>
                <a:t> </a:t>
              </a:r>
              <a:r>
                <a:rPr sz="409" i="1" dirty="0">
                  <a:latin typeface="Gill Sans MT"/>
                  <a:cs typeface="Gill Sans MT"/>
                </a:rPr>
                <a:t>Mall</a:t>
              </a:r>
              <a:r>
                <a:rPr sz="409" i="1" spc="55" dirty="0">
                  <a:latin typeface="Gill Sans MT"/>
                  <a:cs typeface="Gill Sans MT"/>
                </a:rPr>
                <a:t> </a:t>
              </a:r>
              <a:r>
                <a:rPr sz="409" i="1" spc="51" dirty="0">
                  <a:latin typeface="Gill Sans MT"/>
                  <a:cs typeface="Gill Sans MT"/>
                </a:rPr>
                <a:t>/ </a:t>
              </a:r>
              <a:r>
                <a:rPr sz="409" i="1" spc="-7" dirty="0">
                  <a:latin typeface="Gill Sans MT"/>
                  <a:cs typeface="Gill Sans MT"/>
                </a:rPr>
                <a:t>Walmart</a:t>
              </a:r>
              <a:endParaRPr sz="409">
                <a:latin typeface="Gill Sans MT"/>
                <a:cs typeface="Gill Sans MT"/>
              </a:endParaRPr>
            </a:p>
          </p:txBody>
        </p:sp>
        <p:sp>
          <p:nvSpPr>
            <p:cNvPr id="18" name="object 18"/>
            <p:cNvSpPr txBox="1"/>
            <p:nvPr/>
          </p:nvSpPr>
          <p:spPr>
            <a:xfrm>
              <a:off x="5218459" y="2295624"/>
              <a:ext cx="416069" cy="132903"/>
            </a:xfrm>
            <a:prstGeom prst="rect">
              <a:avLst/>
            </a:prstGeom>
          </p:spPr>
          <p:txBody>
            <a:bodyPr vert="horz" wrap="square" lIns="0" tIns="7793" rIns="0" bIns="0" rtlCol="0">
              <a:spAutoFit/>
            </a:bodyPr>
            <a:lstStyle/>
            <a:p>
              <a:pPr marL="8659" marR="3464">
                <a:lnSpc>
                  <a:spcPct val="102499"/>
                </a:lnSpc>
                <a:spcBef>
                  <a:spcPts val="61"/>
                </a:spcBef>
              </a:pPr>
              <a:r>
                <a:rPr sz="409" i="1" spc="41" dirty="0">
                  <a:latin typeface="Gill Sans MT"/>
                  <a:cs typeface="Gill Sans MT"/>
                </a:rPr>
                <a:t>Cool</a:t>
              </a:r>
              <a:r>
                <a:rPr sz="409" i="1" spc="17" dirty="0">
                  <a:latin typeface="Gill Sans MT"/>
                  <a:cs typeface="Gill Sans MT"/>
                </a:rPr>
                <a:t> </a:t>
              </a:r>
              <a:r>
                <a:rPr sz="409" i="1" spc="34" dirty="0">
                  <a:latin typeface="Gill Sans MT"/>
                  <a:cs typeface="Gill Sans MT"/>
                </a:rPr>
                <a:t>Springs </a:t>
              </a:r>
              <a:r>
                <a:rPr sz="409" i="1" spc="41" dirty="0">
                  <a:latin typeface="Gill Sans MT"/>
                  <a:cs typeface="Gill Sans MT"/>
                </a:rPr>
                <a:t>Shopping</a:t>
              </a:r>
              <a:r>
                <a:rPr sz="409" i="1" spc="10" dirty="0">
                  <a:latin typeface="Gill Sans MT"/>
                  <a:cs typeface="Gill Sans MT"/>
                </a:rPr>
                <a:t> </a:t>
              </a:r>
              <a:r>
                <a:rPr sz="409" i="1" spc="27" dirty="0">
                  <a:latin typeface="Gill Sans MT"/>
                  <a:cs typeface="Gill Sans MT"/>
                </a:rPr>
                <a:t>Center</a:t>
              </a:r>
              <a:endParaRPr sz="409">
                <a:latin typeface="Gill Sans MT"/>
                <a:cs typeface="Gill Sans MT"/>
              </a:endParaRPr>
            </a:p>
          </p:txBody>
        </p:sp>
        <p:sp>
          <p:nvSpPr>
            <p:cNvPr id="19" name="object 19"/>
            <p:cNvSpPr txBox="1"/>
            <p:nvPr/>
          </p:nvSpPr>
          <p:spPr>
            <a:xfrm>
              <a:off x="4781605" y="2214242"/>
              <a:ext cx="390525" cy="133492"/>
            </a:xfrm>
            <a:prstGeom prst="rect">
              <a:avLst/>
            </a:prstGeom>
          </p:spPr>
          <p:txBody>
            <a:bodyPr vert="horz" wrap="square" lIns="0" tIns="7360" rIns="0" bIns="0" rtlCol="0">
              <a:spAutoFit/>
            </a:bodyPr>
            <a:lstStyle/>
            <a:p>
              <a:pPr marL="8659" marR="3464">
                <a:lnSpc>
                  <a:spcPct val="102699"/>
                </a:lnSpc>
                <a:spcBef>
                  <a:spcPts val="58"/>
                </a:spcBef>
              </a:pPr>
              <a:r>
                <a:rPr sz="409" i="1" spc="7" dirty="0">
                  <a:latin typeface="Gill Sans MT"/>
                  <a:cs typeface="Gill Sans MT"/>
                </a:rPr>
                <a:t>Dixie</a:t>
              </a:r>
              <a:r>
                <a:rPr sz="409" i="1" spc="116" dirty="0">
                  <a:latin typeface="Gill Sans MT"/>
                  <a:cs typeface="Gill Sans MT"/>
                </a:rPr>
                <a:t> </a:t>
              </a:r>
              <a:r>
                <a:rPr sz="409" i="1" spc="27" dirty="0">
                  <a:latin typeface="Gill Sans MT"/>
                  <a:cs typeface="Gill Sans MT"/>
                </a:rPr>
                <a:t>Highway </a:t>
              </a:r>
              <a:r>
                <a:rPr sz="409" i="1" spc="41" dirty="0">
                  <a:latin typeface="Gill Sans MT"/>
                  <a:cs typeface="Gill Sans MT"/>
                </a:rPr>
                <a:t>Shopping</a:t>
              </a:r>
              <a:r>
                <a:rPr sz="409" i="1" spc="10" dirty="0">
                  <a:latin typeface="Gill Sans MT"/>
                  <a:cs typeface="Gill Sans MT"/>
                </a:rPr>
                <a:t> </a:t>
              </a:r>
              <a:r>
                <a:rPr sz="409" i="1" spc="27" dirty="0">
                  <a:latin typeface="Gill Sans MT"/>
                  <a:cs typeface="Gill Sans MT"/>
                </a:rPr>
                <a:t>Plaza</a:t>
              </a:r>
              <a:endParaRPr sz="409">
                <a:latin typeface="Gill Sans MT"/>
                <a:cs typeface="Gill Sans MT"/>
              </a:endParaRPr>
            </a:p>
          </p:txBody>
        </p:sp>
        <p:sp>
          <p:nvSpPr>
            <p:cNvPr id="20" name="object 20"/>
            <p:cNvSpPr txBox="1"/>
            <p:nvPr/>
          </p:nvSpPr>
          <p:spPr>
            <a:xfrm>
              <a:off x="4551608" y="1575059"/>
              <a:ext cx="441181" cy="133492"/>
            </a:xfrm>
            <a:prstGeom prst="rect">
              <a:avLst/>
            </a:prstGeom>
          </p:spPr>
          <p:txBody>
            <a:bodyPr vert="horz" wrap="square" lIns="0" tIns="7360" rIns="0" bIns="0" rtlCol="0">
              <a:spAutoFit/>
            </a:bodyPr>
            <a:lstStyle/>
            <a:p>
              <a:pPr marL="8659" marR="3464">
                <a:lnSpc>
                  <a:spcPct val="102699"/>
                </a:lnSpc>
                <a:spcBef>
                  <a:spcPts val="58"/>
                </a:spcBef>
              </a:pPr>
              <a:r>
                <a:rPr sz="409" i="1" spc="41" dirty="0">
                  <a:latin typeface="Gill Sans MT"/>
                  <a:cs typeface="Gill Sans MT"/>
                </a:rPr>
                <a:t>Lincoln</a:t>
              </a:r>
              <a:r>
                <a:rPr sz="409" i="1" spc="10" dirty="0">
                  <a:latin typeface="Gill Sans MT"/>
                  <a:cs typeface="Gill Sans MT"/>
                </a:rPr>
                <a:t> </a:t>
              </a:r>
              <a:r>
                <a:rPr sz="409" i="1" spc="-7" dirty="0">
                  <a:latin typeface="Gill Sans MT"/>
                  <a:cs typeface="Gill Sans MT"/>
                </a:rPr>
                <a:t>Trail</a:t>
              </a:r>
              <a:r>
                <a:rPr sz="409" i="1" spc="34" dirty="0">
                  <a:latin typeface="Gill Sans MT"/>
                  <a:cs typeface="Gill Sans MT"/>
                </a:rPr>
                <a:t> Behavioral</a:t>
              </a:r>
              <a:r>
                <a:rPr sz="409" i="1" spc="27" dirty="0">
                  <a:latin typeface="Gill Sans MT"/>
                  <a:cs typeface="Gill Sans MT"/>
                </a:rPr>
                <a:t> </a:t>
              </a:r>
              <a:r>
                <a:rPr sz="409" i="1" spc="-7" dirty="0">
                  <a:latin typeface="Gill Sans MT"/>
                  <a:cs typeface="Gill Sans MT"/>
                </a:rPr>
                <a:t>Health</a:t>
              </a:r>
              <a:endParaRPr sz="409">
                <a:latin typeface="Gill Sans MT"/>
                <a:cs typeface="Gill Sans MT"/>
              </a:endParaRPr>
            </a:p>
          </p:txBody>
        </p:sp>
        <p:sp>
          <p:nvSpPr>
            <p:cNvPr id="21" name="object 21"/>
            <p:cNvSpPr txBox="1"/>
            <p:nvPr/>
          </p:nvSpPr>
          <p:spPr>
            <a:xfrm>
              <a:off x="3889121" y="1439795"/>
              <a:ext cx="301336" cy="72147"/>
            </a:xfrm>
            <a:prstGeom prst="rect">
              <a:avLst/>
            </a:prstGeom>
          </p:spPr>
          <p:txBody>
            <a:bodyPr vert="horz" wrap="square" lIns="0" tIns="9092" rIns="0" bIns="0" rtlCol="0">
              <a:spAutoFit/>
            </a:bodyPr>
            <a:lstStyle/>
            <a:p>
              <a:pPr marL="8659">
                <a:spcBef>
                  <a:spcPts val="72"/>
                </a:spcBef>
              </a:pPr>
              <a:r>
                <a:rPr sz="409" i="1" spc="14" dirty="0">
                  <a:latin typeface="Gill Sans MT"/>
                  <a:cs typeface="Gill Sans MT"/>
                </a:rPr>
                <a:t>Urgent</a:t>
              </a:r>
              <a:r>
                <a:rPr sz="409" i="1" spc="123" dirty="0">
                  <a:latin typeface="Gill Sans MT"/>
                  <a:cs typeface="Gill Sans MT"/>
                </a:rPr>
                <a:t> </a:t>
              </a:r>
              <a:r>
                <a:rPr sz="409" i="1" spc="-14" dirty="0">
                  <a:latin typeface="Gill Sans MT"/>
                  <a:cs typeface="Gill Sans MT"/>
                </a:rPr>
                <a:t>Care</a:t>
              </a:r>
              <a:endParaRPr sz="409">
                <a:latin typeface="Gill Sans MT"/>
                <a:cs typeface="Gill Sans MT"/>
              </a:endParaRPr>
            </a:p>
          </p:txBody>
        </p:sp>
        <p:sp>
          <p:nvSpPr>
            <p:cNvPr id="22" name="object 22"/>
            <p:cNvSpPr txBox="1"/>
            <p:nvPr/>
          </p:nvSpPr>
          <p:spPr>
            <a:xfrm>
              <a:off x="4351653" y="1066371"/>
              <a:ext cx="347230" cy="132903"/>
            </a:xfrm>
            <a:prstGeom prst="rect">
              <a:avLst/>
            </a:prstGeom>
          </p:spPr>
          <p:txBody>
            <a:bodyPr vert="horz" wrap="square" lIns="0" tIns="7793" rIns="0" bIns="0" rtlCol="0">
              <a:spAutoFit/>
            </a:bodyPr>
            <a:lstStyle/>
            <a:p>
              <a:pPr marL="32904" marR="3464" indent="-24678">
                <a:lnSpc>
                  <a:spcPct val="102499"/>
                </a:lnSpc>
                <a:spcBef>
                  <a:spcPts val="61"/>
                </a:spcBef>
              </a:pPr>
              <a:r>
                <a:rPr sz="409" i="1" spc="34" dirty="0">
                  <a:latin typeface="Gill Sans MT"/>
                  <a:cs typeface="Gill Sans MT"/>
                </a:rPr>
                <a:t>Brandy</a:t>
              </a:r>
              <a:r>
                <a:rPr sz="409" i="1" spc="14" dirty="0">
                  <a:latin typeface="Gill Sans MT"/>
                  <a:cs typeface="Gill Sans MT"/>
                </a:rPr>
                <a:t> </a:t>
              </a:r>
              <a:r>
                <a:rPr sz="409" i="1" spc="31" dirty="0">
                  <a:latin typeface="Gill Sans MT"/>
                  <a:cs typeface="Gill Sans MT"/>
                </a:rPr>
                <a:t>Chase Apartments</a:t>
              </a:r>
              <a:endParaRPr sz="409">
                <a:latin typeface="Gill Sans MT"/>
                <a:cs typeface="Gill Sans MT"/>
              </a:endParaRPr>
            </a:p>
          </p:txBody>
        </p:sp>
        <p:sp>
          <p:nvSpPr>
            <p:cNvPr id="23" name="object 23"/>
            <p:cNvSpPr txBox="1"/>
            <p:nvPr/>
          </p:nvSpPr>
          <p:spPr>
            <a:xfrm>
              <a:off x="4225490" y="761142"/>
              <a:ext cx="348528" cy="220958"/>
            </a:xfrm>
            <a:prstGeom prst="rect">
              <a:avLst/>
            </a:prstGeom>
          </p:spPr>
          <p:txBody>
            <a:bodyPr vert="horz" wrap="square" lIns="0" tIns="14287" rIns="0" bIns="0" rtlCol="0">
              <a:spAutoFit/>
            </a:bodyPr>
            <a:lstStyle/>
            <a:p>
              <a:pPr marL="64076" marR="3464" indent="-55850">
                <a:lnSpc>
                  <a:spcPct val="112100"/>
                </a:lnSpc>
                <a:spcBef>
                  <a:spcPts val="112"/>
                </a:spcBef>
              </a:pPr>
              <a:r>
                <a:rPr sz="409" i="1" spc="-7" dirty="0">
                  <a:latin typeface="Gill Sans MT"/>
                  <a:cs typeface="Gill Sans MT"/>
                </a:rPr>
                <a:t>Walmart</a:t>
              </a:r>
              <a:r>
                <a:rPr sz="409" i="1" spc="341" dirty="0">
                  <a:latin typeface="Gill Sans MT"/>
                  <a:cs typeface="Gill Sans MT"/>
                </a:rPr>
                <a:t> </a:t>
              </a:r>
              <a:r>
                <a:rPr sz="409" i="1" spc="14" dirty="0">
                  <a:latin typeface="Gill Sans MT"/>
                  <a:cs typeface="Gill Sans MT"/>
                </a:rPr>
                <a:t>Ollie's</a:t>
              </a:r>
              <a:r>
                <a:rPr sz="409" i="1" spc="116" dirty="0">
                  <a:latin typeface="Gill Sans MT"/>
                  <a:cs typeface="Gill Sans MT"/>
                </a:rPr>
                <a:t> </a:t>
              </a:r>
              <a:r>
                <a:rPr sz="409" i="1" spc="17" dirty="0">
                  <a:latin typeface="Gill Sans MT"/>
                  <a:cs typeface="Gill Sans MT"/>
                </a:rPr>
                <a:t>/</a:t>
              </a:r>
              <a:r>
                <a:rPr sz="409" i="1" spc="34" dirty="0">
                  <a:latin typeface="Gill Sans MT"/>
                  <a:cs typeface="Gill Sans MT"/>
                </a:rPr>
                <a:t> Park</a:t>
              </a:r>
              <a:r>
                <a:rPr sz="409" i="1" spc="-7" dirty="0">
                  <a:latin typeface="Gill Sans MT"/>
                  <a:cs typeface="Gill Sans MT"/>
                </a:rPr>
                <a:t> </a:t>
              </a:r>
              <a:r>
                <a:rPr sz="409" i="1" dirty="0">
                  <a:latin typeface="Gill Sans MT"/>
                  <a:cs typeface="Gill Sans MT"/>
                </a:rPr>
                <a:t>&amp;</a:t>
              </a:r>
              <a:r>
                <a:rPr sz="409" i="1" spc="-7" dirty="0">
                  <a:latin typeface="Gill Sans MT"/>
                  <a:cs typeface="Gill Sans MT"/>
                </a:rPr>
                <a:t> </a:t>
              </a:r>
              <a:r>
                <a:rPr sz="409" i="1" spc="20" dirty="0">
                  <a:latin typeface="Gill Sans MT"/>
                  <a:cs typeface="Gill Sans MT"/>
                </a:rPr>
                <a:t>Ride</a:t>
              </a:r>
              <a:endParaRPr sz="409">
                <a:latin typeface="Gill Sans MT"/>
                <a:cs typeface="Gill Sans MT"/>
              </a:endParaRPr>
            </a:p>
          </p:txBody>
        </p:sp>
        <p:sp>
          <p:nvSpPr>
            <p:cNvPr id="24" name="object 24"/>
            <p:cNvSpPr txBox="1"/>
            <p:nvPr/>
          </p:nvSpPr>
          <p:spPr>
            <a:xfrm>
              <a:off x="4510703" y="1450755"/>
              <a:ext cx="479281" cy="72147"/>
            </a:xfrm>
            <a:prstGeom prst="rect">
              <a:avLst/>
            </a:prstGeom>
          </p:spPr>
          <p:txBody>
            <a:bodyPr vert="horz" wrap="square" lIns="0" tIns="9092" rIns="0" bIns="0" rtlCol="0">
              <a:spAutoFit/>
            </a:bodyPr>
            <a:lstStyle/>
            <a:p>
              <a:pPr marL="8659">
                <a:spcBef>
                  <a:spcPts val="72"/>
                </a:spcBef>
              </a:pPr>
              <a:r>
                <a:rPr sz="409" i="1" spc="37" dirty="0">
                  <a:latin typeface="Gill Sans MT"/>
                  <a:cs typeface="Gill Sans MT"/>
                </a:rPr>
                <a:t>Gateway</a:t>
              </a:r>
              <a:r>
                <a:rPr sz="409" i="1" spc="10" dirty="0">
                  <a:latin typeface="Gill Sans MT"/>
                  <a:cs typeface="Gill Sans MT"/>
                </a:rPr>
                <a:t> </a:t>
              </a:r>
              <a:r>
                <a:rPr sz="409" i="1" spc="41" dirty="0">
                  <a:latin typeface="Gill Sans MT"/>
                  <a:cs typeface="Gill Sans MT"/>
                </a:rPr>
                <a:t>Crossings</a:t>
              </a:r>
              <a:endParaRPr sz="409">
                <a:latin typeface="Gill Sans MT"/>
                <a:cs typeface="Gill Sans MT"/>
              </a:endParaRPr>
            </a:p>
          </p:txBody>
        </p:sp>
        <p:sp>
          <p:nvSpPr>
            <p:cNvPr id="25" name="object 25"/>
            <p:cNvSpPr txBox="1"/>
            <p:nvPr/>
          </p:nvSpPr>
          <p:spPr>
            <a:xfrm>
              <a:off x="4050709" y="239564"/>
              <a:ext cx="374506" cy="133492"/>
            </a:xfrm>
            <a:prstGeom prst="rect">
              <a:avLst/>
            </a:prstGeom>
          </p:spPr>
          <p:txBody>
            <a:bodyPr vert="horz" wrap="square" lIns="0" tIns="7360" rIns="0" bIns="0" rtlCol="0">
              <a:spAutoFit/>
            </a:bodyPr>
            <a:lstStyle/>
            <a:p>
              <a:pPr marL="8659" marR="3464">
                <a:lnSpc>
                  <a:spcPct val="102699"/>
                </a:lnSpc>
                <a:spcBef>
                  <a:spcPts val="58"/>
                </a:spcBef>
              </a:pPr>
              <a:r>
                <a:rPr sz="409" i="1" spc="37" dirty="0">
                  <a:latin typeface="Gill Sans MT"/>
                  <a:cs typeface="Gill Sans MT"/>
                </a:rPr>
                <a:t>Fort</a:t>
              </a:r>
              <a:r>
                <a:rPr sz="409" i="1" spc="17" dirty="0">
                  <a:latin typeface="Gill Sans MT"/>
                  <a:cs typeface="Gill Sans MT"/>
                </a:rPr>
                <a:t> </a:t>
              </a:r>
              <a:r>
                <a:rPr sz="409" i="1" spc="20" dirty="0">
                  <a:latin typeface="Gill Sans MT"/>
                  <a:cs typeface="Gill Sans MT"/>
                </a:rPr>
                <a:t>Knox</a:t>
              </a:r>
              <a:r>
                <a:rPr sz="409" i="1" spc="41" dirty="0">
                  <a:latin typeface="Gill Sans MT"/>
                  <a:cs typeface="Gill Sans MT"/>
                </a:rPr>
                <a:t> Visitors</a:t>
              </a:r>
              <a:r>
                <a:rPr sz="409" i="1" spc="34" dirty="0">
                  <a:latin typeface="Gill Sans MT"/>
                  <a:cs typeface="Gill Sans MT"/>
                </a:rPr>
                <a:t> </a:t>
              </a:r>
              <a:r>
                <a:rPr sz="409" i="1" spc="27" dirty="0">
                  <a:latin typeface="Gill Sans MT"/>
                  <a:cs typeface="Gill Sans MT"/>
                </a:rPr>
                <a:t>Center</a:t>
              </a:r>
              <a:endParaRPr sz="409">
                <a:latin typeface="Gill Sans MT"/>
                <a:cs typeface="Gill Sans MT"/>
              </a:endParaRPr>
            </a:p>
          </p:txBody>
        </p:sp>
        <p:grpSp>
          <p:nvGrpSpPr>
            <p:cNvPr id="26" name="object 26"/>
            <p:cNvGrpSpPr/>
            <p:nvPr/>
          </p:nvGrpSpPr>
          <p:grpSpPr>
            <a:xfrm>
              <a:off x="3370551" y="343680"/>
              <a:ext cx="2409392" cy="3020724"/>
              <a:chOff x="2124074" y="504063"/>
              <a:chExt cx="3533775" cy="4430395"/>
            </a:xfrm>
          </p:grpSpPr>
          <p:sp>
            <p:nvSpPr>
              <p:cNvPr id="27" name="object 27"/>
              <p:cNvSpPr/>
              <p:nvPr/>
            </p:nvSpPr>
            <p:spPr>
              <a:xfrm>
                <a:off x="2124074" y="4931116"/>
                <a:ext cx="3533775" cy="3175"/>
              </a:xfrm>
              <a:custGeom>
                <a:avLst/>
                <a:gdLst/>
                <a:ahLst/>
                <a:cxnLst/>
                <a:rect l="l" t="t" r="r" b="b"/>
                <a:pathLst>
                  <a:path w="3533775" h="3175">
                    <a:moveTo>
                      <a:pt x="0" y="0"/>
                    </a:moveTo>
                    <a:lnTo>
                      <a:pt x="3533775" y="0"/>
                    </a:lnTo>
                    <a:lnTo>
                      <a:pt x="3533775" y="2833"/>
                    </a:lnTo>
                    <a:lnTo>
                      <a:pt x="0" y="2833"/>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4661593" y="507238"/>
                <a:ext cx="591185" cy="40640"/>
              </a:xfrm>
              <a:custGeom>
                <a:avLst/>
                <a:gdLst/>
                <a:ahLst/>
                <a:cxnLst/>
                <a:rect l="l" t="t" r="r" b="b"/>
                <a:pathLst>
                  <a:path w="591185" h="40640">
                    <a:moveTo>
                      <a:pt x="0" y="40408"/>
                    </a:moveTo>
                    <a:lnTo>
                      <a:pt x="590656" y="40408"/>
                    </a:lnTo>
                  </a:path>
                  <a:path w="591185" h="40640">
                    <a:moveTo>
                      <a:pt x="0" y="40408"/>
                    </a:moveTo>
                    <a:lnTo>
                      <a:pt x="0" y="0"/>
                    </a:lnTo>
                  </a:path>
                  <a:path w="591185" h="40640">
                    <a:moveTo>
                      <a:pt x="295328" y="40408"/>
                    </a:moveTo>
                    <a:lnTo>
                      <a:pt x="295328" y="0"/>
                    </a:lnTo>
                  </a:path>
                  <a:path w="591185" h="40640">
                    <a:moveTo>
                      <a:pt x="590656" y="40408"/>
                    </a:moveTo>
                    <a:lnTo>
                      <a:pt x="590656" y="0"/>
                    </a:lnTo>
                  </a:path>
                  <a:path w="591185" h="40640">
                    <a:moveTo>
                      <a:pt x="147664" y="40408"/>
                    </a:moveTo>
                    <a:lnTo>
                      <a:pt x="147664" y="11545"/>
                    </a:lnTo>
                  </a:path>
                  <a:path w="591185" h="40640">
                    <a:moveTo>
                      <a:pt x="442992" y="40408"/>
                    </a:moveTo>
                    <a:lnTo>
                      <a:pt x="442992" y="11545"/>
                    </a:lnTo>
                  </a:path>
                </a:pathLst>
              </a:custGeom>
              <a:ln w="5773">
                <a:solidFill>
                  <a:srgbClr val="000000"/>
                </a:solidFill>
              </a:ln>
            </p:spPr>
            <p:txBody>
              <a:bodyPr wrap="square" lIns="0" tIns="0" rIns="0" bIns="0" rtlCol="0"/>
              <a:lstStyle/>
              <a:p>
                <a:endParaRPr/>
              </a:p>
            </p:txBody>
          </p:sp>
        </p:grpSp>
        <p:sp>
          <p:nvSpPr>
            <p:cNvPr id="29" name="object 29"/>
            <p:cNvSpPr txBox="1"/>
            <p:nvPr/>
          </p:nvSpPr>
          <p:spPr>
            <a:xfrm>
              <a:off x="4241527" y="2552352"/>
              <a:ext cx="360651" cy="132903"/>
            </a:xfrm>
            <a:prstGeom prst="rect">
              <a:avLst/>
            </a:prstGeom>
          </p:spPr>
          <p:txBody>
            <a:bodyPr vert="horz" wrap="square" lIns="0" tIns="7793" rIns="0" bIns="0" rtlCol="0">
              <a:spAutoFit/>
            </a:bodyPr>
            <a:lstStyle/>
            <a:p>
              <a:pPr marL="57581" marR="3464" indent="-49356">
                <a:lnSpc>
                  <a:spcPct val="102499"/>
                </a:lnSpc>
                <a:spcBef>
                  <a:spcPts val="61"/>
                </a:spcBef>
              </a:pPr>
              <a:r>
                <a:rPr sz="409" i="1" spc="7" dirty="0">
                  <a:latin typeface="Gill Sans MT"/>
                  <a:cs typeface="Gill Sans MT"/>
                </a:rPr>
                <a:t>Hardin</a:t>
              </a:r>
              <a:r>
                <a:rPr sz="409" i="1" spc="116" dirty="0">
                  <a:latin typeface="Gill Sans MT"/>
                  <a:cs typeface="Gill Sans MT"/>
                </a:rPr>
                <a:t> </a:t>
              </a:r>
              <a:r>
                <a:rPr sz="409" i="1" spc="31" dirty="0">
                  <a:latin typeface="Gill Sans MT"/>
                  <a:cs typeface="Gill Sans MT"/>
                </a:rPr>
                <a:t>County </a:t>
              </a:r>
              <a:r>
                <a:rPr sz="409" i="1" spc="14" dirty="0">
                  <a:latin typeface="Gill Sans MT"/>
                  <a:cs typeface="Gill Sans MT"/>
                </a:rPr>
                <a:t>Gov't</a:t>
              </a:r>
              <a:r>
                <a:rPr sz="409" i="1" spc="102" dirty="0">
                  <a:latin typeface="Gill Sans MT"/>
                  <a:cs typeface="Gill Sans MT"/>
                </a:rPr>
                <a:t> </a:t>
              </a:r>
              <a:r>
                <a:rPr sz="409" i="1" spc="27" dirty="0">
                  <a:latin typeface="Gill Sans MT"/>
                  <a:cs typeface="Gill Sans MT"/>
                </a:rPr>
                <a:t>Center</a:t>
              </a:r>
              <a:endParaRPr sz="409">
                <a:latin typeface="Gill Sans MT"/>
                <a:cs typeface="Gill Sans MT"/>
              </a:endParaRPr>
            </a:p>
          </p:txBody>
        </p:sp>
        <p:sp>
          <p:nvSpPr>
            <p:cNvPr id="30" name="object 30"/>
            <p:cNvSpPr txBox="1"/>
            <p:nvPr/>
          </p:nvSpPr>
          <p:spPr>
            <a:xfrm>
              <a:off x="4946439" y="2733484"/>
              <a:ext cx="175780" cy="72147"/>
            </a:xfrm>
            <a:prstGeom prst="rect">
              <a:avLst/>
            </a:prstGeom>
          </p:spPr>
          <p:txBody>
            <a:bodyPr vert="horz" wrap="square" lIns="0" tIns="9092" rIns="0" bIns="0" rtlCol="0">
              <a:spAutoFit/>
            </a:bodyPr>
            <a:lstStyle/>
            <a:p>
              <a:pPr marL="8659">
                <a:spcBef>
                  <a:spcPts val="72"/>
                </a:spcBef>
              </a:pPr>
              <a:r>
                <a:rPr sz="409" i="1" spc="-7" dirty="0">
                  <a:latin typeface="Gill Sans MT"/>
                  <a:cs typeface="Gill Sans MT"/>
                </a:rPr>
                <a:t>Hardin</a:t>
              </a:r>
              <a:endParaRPr sz="409">
                <a:latin typeface="Gill Sans MT"/>
                <a:cs typeface="Gill Sans MT"/>
              </a:endParaRPr>
            </a:p>
          </p:txBody>
        </p:sp>
        <p:sp>
          <p:nvSpPr>
            <p:cNvPr id="31" name="object 31"/>
            <p:cNvSpPr txBox="1"/>
            <p:nvPr/>
          </p:nvSpPr>
          <p:spPr>
            <a:xfrm rot="60000">
              <a:off x="5578527" y="176563"/>
              <a:ext cx="249044" cy="243656"/>
            </a:xfrm>
            <a:prstGeom prst="rect">
              <a:avLst/>
            </a:prstGeom>
          </p:spPr>
          <p:txBody>
            <a:bodyPr vert="horz" wrap="square" lIns="0" tIns="0" rIns="0" bIns="0" rtlCol="0">
              <a:spAutoFit/>
            </a:bodyPr>
            <a:lstStyle/>
            <a:p>
              <a:pPr>
                <a:lnSpc>
                  <a:spcPts val="1858"/>
                </a:lnSpc>
              </a:pPr>
              <a:r>
                <a:rPr sz="1841" spc="-34" dirty="0">
                  <a:latin typeface="ESRI North"/>
                  <a:cs typeface="ESRI North"/>
                </a:rPr>
                <a:t>¯</a:t>
              </a:r>
              <a:endParaRPr sz="1841">
                <a:latin typeface="ESRI North"/>
                <a:cs typeface="ESRI North"/>
              </a:endParaRPr>
            </a:p>
          </p:txBody>
        </p:sp>
        <p:sp>
          <p:nvSpPr>
            <p:cNvPr id="32" name="object 32"/>
            <p:cNvSpPr txBox="1"/>
            <p:nvPr/>
          </p:nvSpPr>
          <p:spPr>
            <a:xfrm>
              <a:off x="5081070" y="277682"/>
              <a:ext cx="241156" cy="56438"/>
            </a:xfrm>
            <a:prstGeom prst="rect">
              <a:avLst/>
            </a:prstGeom>
          </p:spPr>
          <p:txBody>
            <a:bodyPr vert="horz" wrap="square" lIns="0" tIns="9092" rIns="0" bIns="0" rtlCol="0">
              <a:spAutoFit/>
            </a:bodyPr>
            <a:lstStyle/>
            <a:p>
              <a:pPr marL="8659">
                <a:spcBef>
                  <a:spcPts val="72"/>
                </a:spcBef>
              </a:pPr>
              <a:r>
                <a:rPr sz="307" dirty="0">
                  <a:latin typeface="Gill Sans MT"/>
                  <a:cs typeface="Gill Sans MT"/>
                </a:rPr>
                <a:t>0</a:t>
              </a:r>
              <a:r>
                <a:rPr sz="307" spc="173" dirty="0">
                  <a:latin typeface="Gill Sans MT"/>
                  <a:cs typeface="Gill Sans MT"/>
                </a:rPr>
                <a:t>  </a:t>
              </a:r>
              <a:r>
                <a:rPr sz="307" dirty="0">
                  <a:latin typeface="Gill Sans MT"/>
                  <a:cs typeface="Gill Sans MT"/>
                </a:rPr>
                <a:t>0.5</a:t>
              </a:r>
              <a:r>
                <a:rPr sz="307" spc="177" dirty="0">
                  <a:latin typeface="Gill Sans MT"/>
                  <a:cs typeface="Gill Sans MT"/>
                </a:rPr>
                <a:t>  </a:t>
              </a:r>
              <a:r>
                <a:rPr sz="307" spc="-34" dirty="0">
                  <a:latin typeface="Gill Sans MT"/>
                  <a:cs typeface="Gill Sans MT"/>
                </a:rPr>
                <a:t>1</a:t>
              </a:r>
              <a:endParaRPr sz="307">
                <a:latin typeface="Gill Sans MT"/>
                <a:cs typeface="Gill Sans MT"/>
              </a:endParaRPr>
            </a:p>
          </p:txBody>
        </p:sp>
        <p:sp>
          <p:nvSpPr>
            <p:cNvPr id="33" name="object 33"/>
            <p:cNvSpPr txBox="1"/>
            <p:nvPr/>
          </p:nvSpPr>
          <p:spPr>
            <a:xfrm>
              <a:off x="5483791" y="277682"/>
              <a:ext cx="143741" cy="56438"/>
            </a:xfrm>
            <a:prstGeom prst="rect">
              <a:avLst/>
            </a:prstGeom>
          </p:spPr>
          <p:txBody>
            <a:bodyPr vert="horz" wrap="square" lIns="0" tIns="9092" rIns="0" bIns="0" rtlCol="0">
              <a:spAutoFit/>
            </a:bodyPr>
            <a:lstStyle/>
            <a:p>
              <a:pPr marL="8659">
                <a:spcBef>
                  <a:spcPts val="72"/>
                </a:spcBef>
              </a:pPr>
              <a:r>
                <a:rPr sz="307" dirty="0">
                  <a:latin typeface="Gill Sans MT"/>
                  <a:cs typeface="Gill Sans MT"/>
                </a:rPr>
                <a:t>2</a:t>
              </a:r>
              <a:r>
                <a:rPr sz="307" spc="20" dirty="0">
                  <a:latin typeface="Gill Sans MT"/>
                  <a:cs typeface="Gill Sans MT"/>
                </a:rPr>
                <a:t> </a:t>
              </a:r>
              <a:r>
                <a:rPr sz="307" spc="-7" dirty="0">
                  <a:latin typeface="Gill Sans MT"/>
                  <a:cs typeface="Gill Sans MT"/>
                </a:rPr>
                <a:t>Miles</a:t>
              </a:r>
              <a:endParaRPr sz="307">
                <a:latin typeface="Gill Sans MT"/>
                <a:cs typeface="Gill Sans MT"/>
              </a:endParaRPr>
            </a:p>
          </p:txBody>
        </p:sp>
        <p:sp>
          <p:nvSpPr>
            <p:cNvPr id="34" name="object 34"/>
            <p:cNvSpPr txBox="1"/>
            <p:nvPr/>
          </p:nvSpPr>
          <p:spPr>
            <a:xfrm>
              <a:off x="5641260" y="2303304"/>
              <a:ext cx="130319" cy="216913"/>
            </a:xfrm>
            <a:prstGeom prst="rect">
              <a:avLst/>
            </a:prstGeom>
          </p:spPr>
          <p:txBody>
            <a:bodyPr vert="horz" wrap="square" lIns="0" tIns="12123" rIns="0" bIns="0" rtlCol="0">
              <a:spAutoFit/>
            </a:bodyPr>
            <a:lstStyle/>
            <a:p>
              <a:pPr marL="8659">
                <a:spcBef>
                  <a:spcPts val="95"/>
                </a:spcBef>
              </a:pPr>
              <a:r>
                <a:rPr sz="1330" spc="-880" dirty="0">
                  <a:solidFill>
                    <a:srgbClr val="29598E"/>
                  </a:solidFill>
                  <a:latin typeface="ESRI Default Marker"/>
                  <a:cs typeface="ESRI Default Marker"/>
                </a:rPr>
                <a:t>¦</a:t>
              </a:r>
              <a:r>
                <a:rPr sz="1994" spc="-1319" baseline="1424" dirty="0">
                  <a:solidFill>
                    <a:srgbClr val="FFFFFF"/>
                  </a:solidFill>
                  <a:latin typeface="ESRI Default Marker"/>
                  <a:cs typeface="ESRI Default Marker"/>
                </a:rPr>
                <a:t>¨</a:t>
              </a:r>
              <a:r>
                <a:rPr sz="1330" spc="-880" dirty="0">
                  <a:solidFill>
                    <a:srgbClr val="29598E"/>
                  </a:solidFill>
                  <a:latin typeface="ESRI Default Marker"/>
                  <a:cs typeface="ESRI Default Marker"/>
                </a:rPr>
                <a:t>§</a:t>
              </a:r>
              <a:endParaRPr sz="1330">
                <a:latin typeface="ESRI Default Marker"/>
                <a:cs typeface="ESRI Default Marker"/>
              </a:endParaRPr>
            </a:p>
          </p:txBody>
        </p:sp>
        <p:sp>
          <p:nvSpPr>
            <p:cNvPr id="35" name="object 35"/>
            <p:cNvSpPr txBox="1"/>
            <p:nvPr/>
          </p:nvSpPr>
          <p:spPr>
            <a:xfrm>
              <a:off x="5668755" y="2374761"/>
              <a:ext cx="88322" cy="84348"/>
            </a:xfrm>
            <a:prstGeom prst="rect">
              <a:avLst/>
            </a:prstGeom>
          </p:spPr>
          <p:txBody>
            <a:bodyPr vert="horz" wrap="square" lIns="0" tIns="10824" rIns="0" bIns="0" rtlCol="0">
              <a:spAutoFit/>
            </a:bodyPr>
            <a:lstStyle/>
            <a:p>
              <a:pPr marL="8659">
                <a:spcBef>
                  <a:spcPts val="85"/>
                </a:spcBef>
              </a:pPr>
              <a:r>
                <a:rPr sz="477" spc="20" dirty="0">
                  <a:solidFill>
                    <a:srgbClr val="333333"/>
                  </a:solidFill>
                  <a:latin typeface="Gill Sans MT"/>
                  <a:cs typeface="Gill Sans MT"/>
                </a:rPr>
                <a:t>65</a:t>
              </a:r>
              <a:endParaRPr sz="477">
                <a:latin typeface="Gill Sans MT"/>
                <a:cs typeface="Gill Sans MT"/>
              </a:endParaRPr>
            </a:p>
          </p:txBody>
        </p:sp>
        <p:sp>
          <p:nvSpPr>
            <p:cNvPr id="36" name="object 36"/>
            <p:cNvSpPr txBox="1"/>
            <p:nvPr/>
          </p:nvSpPr>
          <p:spPr>
            <a:xfrm>
              <a:off x="4606806" y="1997669"/>
              <a:ext cx="178377" cy="186316"/>
            </a:xfrm>
            <a:prstGeom prst="rect">
              <a:avLst/>
            </a:prstGeom>
          </p:spPr>
          <p:txBody>
            <a:bodyPr vert="horz" wrap="square" lIns="0" tIns="7793" rIns="0" bIns="0" rtlCol="0">
              <a:spAutoFit/>
            </a:bodyPr>
            <a:lstStyle/>
            <a:p>
              <a:pPr marL="25977">
                <a:spcBef>
                  <a:spcPts val="61"/>
                </a:spcBef>
              </a:pPr>
              <a:r>
                <a:rPr sz="1739" spc="-1508" baseline="-9803" dirty="0">
                  <a:solidFill>
                    <a:srgbClr val="FFFFFF"/>
                  </a:solidFill>
                  <a:latin typeface="ESRI Default Marker"/>
                  <a:cs typeface="ESRI Default Marker"/>
                </a:rPr>
                <a:t>£</a:t>
              </a:r>
              <a:r>
                <a:rPr sz="1739" spc="-1375" baseline="-11437" dirty="0">
                  <a:solidFill>
                    <a:srgbClr val="29598E"/>
                  </a:solidFill>
                  <a:latin typeface="ESRI Default Marker"/>
                  <a:cs typeface="ESRI Default Marker"/>
                </a:rPr>
                <a:t>¤</a:t>
              </a:r>
              <a:r>
                <a:rPr sz="477" spc="-55" dirty="0">
                  <a:solidFill>
                    <a:srgbClr val="333333"/>
                  </a:solidFill>
                  <a:latin typeface="Gill Sans MT"/>
                  <a:cs typeface="Gill Sans MT"/>
                </a:rPr>
                <a:t>31</a:t>
              </a:r>
              <a:r>
                <a:rPr sz="477" spc="-10" dirty="0">
                  <a:solidFill>
                    <a:srgbClr val="333333"/>
                  </a:solidFill>
                  <a:latin typeface="Gill Sans MT"/>
                  <a:cs typeface="Gill Sans MT"/>
                </a:rPr>
                <a:t>W</a:t>
              </a:r>
              <a:endParaRPr sz="477">
                <a:latin typeface="Gill Sans MT"/>
                <a:cs typeface="Gill Sans MT"/>
              </a:endParaRPr>
            </a:p>
          </p:txBody>
        </p:sp>
        <p:pic>
          <p:nvPicPr>
            <p:cNvPr id="37" name="object 37"/>
            <p:cNvPicPr/>
            <p:nvPr/>
          </p:nvPicPr>
          <p:blipFill>
            <a:blip r:embed="rId5" cstate="print"/>
            <a:stretch>
              <a:fillRect/>
            </a:stretch>
          </p:blipFill>
          <p:spPr>
            <a:xfrm>
              <a:off x="4127811" y="2267011"/>
              <a:ext cx="114501" cy="86763"/>
            </a:xfrm>
            <a:prstGeom prst="rect">
              <a:avLst/>
            </a:prstGeom>
          </p:spPr>
        </p:pic>
        <p:sp>
          <p:nvSpPr>
            <p:cNvPr id="38" name="object 38"/>
            <p:cNvSpPr txBox="1"/>
            <p:nvPr/>
          </p:nvSpPr>
          <p:spPr>
            <a:xfrm>
              <a:off x="4130978" y="2268951"/>
              <a:ext cx="117331" cy="69512"/>
            </a:xfrm>
            <a:prstGeom prst="rect">
              <a:avLst/>
            </a:prstGeom>
          </p:spPr>
          <p:txBody>
            <a:bodyPr vert="horz" wrap="square" lIns="0" tIns="11690" rIns="0" bIns="0" rtlCol="0">
              <a:spAutoFit/>
            </a:bodyPr>
            <a:lstStyle/>
            <a:p>
              <a:pPr marL="8659">
                <a:spcBef>
                  <a:spcPts val="92"/>
                </a:spcBef>
              </a:pPr>
              <a:r>
                <a:rPr sz="375" spc="-14" dirty="0">
                  <a:solidFill>
                    <a:srgbClr val="333333"/>
                  </a:solidFill>
                  <a:latin typeface="Gill Sans MT"/>
                  <a:cs typeface="Gill Sans MT"/>
                </a:rPr>
                <a:t>1600</a:t>
              </a:r>
              <a:endParaRPr sz="375">
                <a:latin typeface="Gill Sans MT"/>
                <a:cs typeface="Gill Sans MT"/>
              </a:endParaRPr>
            </a:p>
          </p:txBody>
        </p:sp>
        <p:pic>
          <p:nvPicPr>
            <p:cNvPr id="39" name="object 39"/>
            <p:cNvPicPr/>
            <p:nvPr/>
          </p:nvPicPr>
          <p:blipFill>
            <a:blip r:embed="rId6" cstate="print"/>
            <a:stretch>
              <a:fillRect/>
            </a:stretch>
          </p:blipFill>
          <p:spPr>
            <a:xfrm>
              <a:off x="5089460" y="1406453"/>
              <a:ext cx="114501" cy="86763"/>
            </a:xfrm>
            <a:prstGeom prst="rect">
              <a:avLst/>
            </a:prstGeom>
          </p:spPr>
        </p:pic>
        <p:sp>
          <p:nvSpPr>
            <p:cNvPr id="40" name="object 40"/>
            <p:cNvSpPr txBox="1"/>
            <p:nvPr/>
          </p:nvSpPr>
          <p:spPr>
            <a:xfrm>
              <a:off x="5102472" y="1409103"/>
              <a:ext cx="93518" cy="69512"/>
            </a:xfrm>
            <a:prstGeom prst="rect">
              <a:avLst/>
            </a:prstGeom>
          </p:spPr>
          <p:txBody>
            <a:bodyPr vert="horz" wrap="square" lIns="0" tIns="11690" rIns="0" bIns="0" rtlCol="0">
              <a:spAutoFit/>
            </a:bodyPr>
            <a:lstStyle/>
            <a:p>
              <a:pPr marL="8659">
                <a:spcBef>
                  <a:spcPts val="92"/>
                </a:spcBef>
              </a:pPr>
              <a:r>
                <a:rPr sz="375" spc="-17" dirty="0">
                  <a:solidFill>
                    <a:srgbClr val="333333"/>
                  </a:solidFill>
                  <a:latin typeface="Gill Sans MT"/>
                  <a:cs typeface="Gill Sans MT"/>
                </a:rPr>
                <a:t>313</a:t>
              </a:r>
              <a:endParaRPr sz="375">
                <a:latin typeface="Gill Sans MT"/>
                <a:cs typeface="Gill Sans MT"/>
              </a:endParaRPr>
            </a:p>
          </p:txBody>
        </p:sp>
        <p:pic>
          <p:nvPicPr>
            <p:cNvPr id="41" name="object 41"/>
            <p:cNvPicPr/>
            <p:nvPr/>
          </p:nvPicPr>
          <p:blipFill>
            <a:blip r:embed="rId7" cstate="print"/>
            <a:stretch>
              <a:fillRect/>
            </a:stretch>
          </p:blipFill>
          <p:spPr>
            <a:xfrm>
              <a:off x="3638826" y="1193645"/>
              <a:ext cx="114501" cy="86763"/>
            </a:xfrm>
            <a:prstGeom prst="rect">
              <a:avLst/>
            </a:prstGeom>
          </p:spPr>
        </p:pic>
        <p:sp>
          <p:nvSpPr>
            <p:cNvPr id="42" name="object 42"/>
            <p:cNvSpPr txBox="1"/>
            <p:nvPr/>
          </p:nvSpPr>
          <p:spPr>
            <a:xfrm>
              <a:off x="3641080" y="1196296"/>
              <a:ext cx="117331" cy="69512"/>
            </a:xfrm>
            <a:prstGeom prst="rect">
              <a:avLst/>
            </a:prstGeom>
          </p:spPr>
          <p:txBody>
            <a:bodyPr vert="horz" wrap="square" lIns="0" tIns="11690" rIns="0" bIns="0" rtlCol="0">
              <a:spAutoFit/>
            </a:bodyPr>
            <a:lstStyle/>
            <a:p>
              <a:pPr marL="8659">
                <a:spcBef>
                  <a:spcPts val="92"/>
                </a:spcBef>
              </a:pPr>
              <a:r>
                <a:rPr sz="375" spc="-14" dirty="0">
                  <a:solidFill>
                    <a:srgbClr val="333333"/>
                  </a:solidFill>
                  <a:latin typeface="Gill Sans MT"/>
                  <a:cs typeface="Gill Sans MT"/>
                </a:rPr>
                <a:t>1500</a:t>
              </a:r>
              <a:endParaRPr sz="375">
                <a:latin typeface="Gill Sans MT"/>
                <a:cs typeface="Gill Sans MT"/>
              </a:endParaRPr>
            </a:p>
          </p:txBody>
        </p:sp>
        <p:pic>
          <p:nvPicPr>
            <p:cNvPr id="43" name="object 43"/>
            <p:cNvPicPr/>
            <p:nvPr/>
          </p:nvPicPr>
          <p:blipFill>
            <a:blip r:embed="rId5" cstate="print"/>
            <a:stretch>
              <a:fillRect/>
            </a:stretch>
          </p:blipFill>
          <p:spPr>
            <a:xfrm>
              <a:off x="3821098" y="1041960"/>
              <a:ext cx="114501" cy="86763"/>
            </a:xfrm>
            <a:prstGeom prst="rect">
              <a:avLst/>
            </a:prstGeom>
          </p:spPr>
        </p:pic>
        <p:sp>
          <p:nvSpPr>
            <p:cNvPr id="44" name="object 44"/>
            <p:cNvSpPr txBox="1"/>
            <p:nvPr/>
          </p:nvSpPr>
          <p:spPr>
            <a:xfrm>
              <a:off x="3391305" y="995036"/>
              <a:ext cx="566738" cy="133492"/>
            </a:xfrm>
            <a:prstGeom prst="rect">
              <a:avLst/>
            </a:prstGeom>
          </p:spPr>
          <p:txBody>
            <a:bodyPr vert="horz" wrap="square" lIns="0" tIns="7360" rIns="0" bIns="0" rtlCol="0">
              <a:spAutoFit/>
            </a:bodyPr>
            <a:lstStyle/>
            <a:p>
              <a:pPr marL="25977" marR="20781" indent="177940">
                <a:lnSpc>
                  <a:spcPct val="102699"/>
                </a:lnSpc>
                <a:spcBef>
                  <a:spcPts val="58"/>
                </a:spcBef>
              </a:pPr>
              <a:r>
                <a:rPr sz="409" i="1" spc="31" dirty="0">
                  <a:latin typeface="Gill Sans MT"/>
                  <a:cs typeface="Gill Sans MT"/>
                </a:rPr>
                <a:t>Vineland </a:t>
              </a:r>
              <a:r>
                <a:rPr sz="409" i="1" spc="34" dirty="0">
                  <a:latin typeface="Gill Sans MT"/>
                  <a:cs typeface="Gill Sans MT"/>
                </a:rPr>
                <a:t>Carriage</a:t>
              </a:r>
              <a:r>
                <a:rPr sz="409" i="1" spc="10" dirty="0">
                  <a:latin typeface="Gill Sans MT"/>
                  <a:cs typeface="Gill Sans MT"/>
                </a:rPr>
                <a:t> </a:t>
              </a:r>
              <a:r>
                <a:rPr sz="409" i="1" spc="41" dirty="0">
                  <a:latin typeface="Gill Sans MT"/>
                  <a:cs typeface="Gill Sans MT"/>
                </a:rPr>
                <a:t>Homes</a:t>
              </a:r>
              <a:r>
                <a:rPr sz="409" i="1" spc="99" dirty="0">
                  <a:latin typeface="Gill Sans MT"/>
                  <a:cs typeface="Gill Sans MT"/>
                </a:rPr>
                <a:t> </a:t>
              </a:r>
              <a:r>
                <a:rPr sz="562" spc="-20" baseline="20202" dirty="0">
                  <a:solidFill>
                    <a:srgbClr val="333333"/>
                  </a:solidFill>
                  <a:latin typeface="Gill Sans MT"/>
                  <a:cs typeface="Gill Sans MT"/>
                </a:rPr>
                <a:t>1815</a:t>
              </a:r>
              <a:endParaRPr sz="562" baseline="20202">
                <a:latin typeface="Gill Sans MT"/>
                <a:cs typeface="Gill Sans MT"/>
              </a:endParaRPr>
            </a:p>
          </p:txBody>
        </p:sp>
        <p:grpSp>
          <p:nvGrpSpPr>
            <p:cNvPr id="45" name="object 45"/>
            <p:cNvGrpSpPr/>
            <p:nvPr/>
          </p:nvGrpSpPr>
          <p:grpSpPr>
            <a:xfrm>
              <a:off x="4218740" y="1417734"/>
              <a:ext cx="545523" cy="1194089"/>
              <a:chOff x="3368086" y="2079343"/>
              <a:chExt cx="800100" cy="1751330"/>
            </a:xfrm>
          </p:grpSpPr>
          <p:pic>
            <p:nvPicPr>
              <p:cNvPr id="46" name="object 46"/>
              <p:cNvPicPr/>
              <p:nvPr/>
            </p:nvPicPr>
            <p:blipFill>
              <a:blip r:embed="rId8" cstate="print"/>
              <a:stretch>
                <a:fillRect/>
              </a:stretch>
            </p:blipFill>
            <p:spPr>
              <a:xfrm>
                <a:off x="3999882" y="3703034"/>
                <a:ext cx="167935" cy="127252"/>
              </a:xfrm>
              <a:prstGeom prst="rect">
                <a:avLst/>
              </a:prstGeom>
            </p:spPr>
          </p:pic>
          <p:pic>
            <p:nvPicPr>
              <p:cNvPr id="47" name="object 47"/>
              <p:cNvPicPr/>
              <p:nvPr/>
            </p:nvPicPr>
            <p:blipFill>
              <a:blip r:embed="rId8" cstate="print"/>
              <a:stretch>
                <a:fillRect/>
              </a:stretch>
            </p:blipFill>
            <p:spPr>
              <a:xfrm>
                <a:off x="3368086" y="2079343"/>
                <a:ext cx="167935" cy="127252"/>
              </a:xfrm>
              <a:prstGeom prst="rect">
                <a:avLst/>
              </a:prstGeom>
            </p:spPr>
          </p:pic>
        </p:grpSp>
        <p:sp>
          <p:nvSpPr>
            <p:cNvPr id="48" name="object 48"/>
            <p:cNvSpPr txBox="1"/>
            <p:nvPr/>
          </p:nvSpPr>
          <p:spPr>
            <a:xfrm>
              <a:off x="3829439" y="1375866"/>
              <a:ext cx="496166" cy="111773"/>
            </a:xfrm>
            <a:prstGeom prst="rect">
              <a:avLst/>
            </a:prstGeom>
          </p:spPr>
          <p:txBody>
            <a:bodyPr vert="horz" wrap="square" lIns="0" tIns="9092" rIns="0" bIns="0" rtlCol="0">
              <a:spAutoFit/>
            </a:bodyPr>
            <a:lstStyle/>
            <a:p>
              <a:pPr marL="8659">
                <a:lnSpc>
                  <a:spcPts val="430"/>
                </a:lnSpc>
                <a:spcBef>
                  <a:spcPts val="72"/>
                </a:spcBef>
              </a:pPr>
              <a:r>
                <a:rPr sz="409" i="1" spc="37" dirty="0">
                  <a:latin typeface="Gill Sans MT"/>
                  <a:cs typeface="Gill Sans MT"/>
                </a:rPr>
                <a:t>Baptist</a:t>
              </a:r>
              <a:r>
                <a:rPr sz="409" i="1" spc="17" dirty="0">
                  <a:latin typeface="Gill Sans MT"/>
                  <a:cs typeface="Gill Sans MT"/>
                </a:rPr>
                <a:t> </a:t>
              </a:r>
              <a:r>
                <a:rPr sz="409" i="1" spc="-7" dirty="0">
                  <a:latin typeface="Gill Sans MT"/>
                  <a:cs typeface="Gill Sans MT"/>
                </a:rPr>
                <a:t>Health</a:t>
              </a:r>
              <a:endParaRPr sz="409">
                <a:latin typeface="Gill Sans MT"/>
                <a:cs typeface="Gill Sans MT"/>
              </a:endParaRPr>
            </a:p>
            <a:p>
              <a:pPr marL="410863">
                <a:lnSpc>
                  <a:spcPts val="389"/>
                </a:lnSpc>
              </a:pPr>
              <a:r>
                <a:rPr sz="375" spc="-17" dirty="0">
                  <a:solidFill>
                    <a:srgbClr val="333333"/>
                  </a:solidFill>
                  <a:latin typeface="Gill Sans MT"/>
                  <a:cs typeface="Gill Sans MT"/>
                </a:rPr>
                <a:t>313</a:t>
              </a:r>
              <a:endParaRPr sz="375">
                <a:latin typeface="Gill Sans MT"/>
                <a:cs typeface="Gill Sans MT"/>
              </a:endParaRPr>
            </a:p>
          </p:txBody>
        </p:sp>
        <p:pic>
          <p:nvPicPr>
            <p:cNvPr id="49" name="object 49"/>
            <p:cNvPicPr/>
            <p:nvPr/>
          </p:nvPicPr>
          <p:blipFill>
            <a:blip r:embed="rId9" cstate="print"/>
            <a:stretch>
              <a:fillRect/>
            </a:stretch>
          </p:blipFill>
          <p:spPr>
            <a:xfrm>
              <a:off x="4164204" y="1959210"/>
              <a:ext cx="114501" cy="86763"/>
            </a:xfrm>
            <a:prstGeom prst="rect">
              <a:avLst/>
            </a:prstGeom>
          </p:spPr>
        </p:pic>
        <p:sp>
          <p:nvSpPr>
            <p:cNvPr id="50" name="object 50"/>
            <p:cNvSpPr txBox="1"/>
            <p:nvPr/>
          </p:nvSpPr>
          <p:spPr>
            <a:xfrm>
              <a:off x="4177216" y="1961860"/>
              <a:ext cx="93518" cy="69512"/>
            </a:xfrm>
            <a:prstGeom prst="rect">
              <a:avLst/>
            </a:prstGeom>
          </p:spPr>
          <p:txBody>
            <a:bodyPr vert="horz" wrap="square" lIns="0" tIns="11690" rIns="0" bIns="0" rtlCol="0">
              <a:spAutoFit/>
            </a:bodyPr>
            <a:lstStyle/>
            <a:p>
              <a:pPr marL="8659">
                <a:spcBef>
                  <a:spcPts val="92"/>
                </a:spcBef>
              </a:pPr>
              <a:r>
                <a:rPr sz="375" spc="-17" dirty="0">
                  <a:solidFill>
                    <a:srgbClr val="333333"/>
                  </a:solidFill>
                  <a:latin typeface="Gill Sans MT"/>
                  <a:cs typeface="Gill Sans MT"/>
                </a:rPr>
                <a:t>220</a:t>
              </a:r>
              <a:endParaRPr sz="375">
                <a:latin typeface="Gill Sans MT"/>
                <a:cs typeface="Gill Sans MT"/>
              </a:endParaRPr>
            </a:p>
          </p:txBody>
        </p:sp>
        <p:sp>
          <p:nvSpPr>
            <p:cNvPr id="51" name="object 51"/>
            <p:cNvSpPr txBox="1"/>
            <p:nvPr/>
          </p:nvSpPr>
          <p:spPr>
            <a:xfrm>
              <a:off x="3951314" y="428522"/>
              <a:ext cx="178377" cy="186316"/>
            </a:xfrm>
            <a:prstGeom prst="rect">
              <a:avLst/>
            </a:prstGeom>
          </p:spPr>
          <p:txBody>
            <a:bodyPr vert="horz" wrap="square" lIns="0" tIns="7793" rIns="0" bIns="0" rtlCol="0">
              <a:spAutoFit/>
            </a:bodyPr>
            <a:lstStyle/>
            <a:p>
              <a:pPr marL="25977">
                <a:spcBef>
                  <a:spcPts val="61"/>
                </a:spcBef>
              </a:pPr>
              <a:r>
                <a:rPr sz="1739" spc="-1508" baseline="-9803" dirty="0">
                  <a:solidFill>
                    <a:srgbClr val="FFFFFF"/>
                  </a:solidFill>
                  <a:latin typeface="ESRI Default Marker"/>
                  <a:cs typeface="ESRI Default Marker"/>
                </a:rPr>
                <a:t>£</a:t>
              </a:r>
              <a:r>
                <a:rPr sz="1739" spc="-1375" baseline="-11437" dirty="0">
                  <a:solidFill>
                    <a:srgbClr val="29598E"/>
                  </a:solidFill>
                  <a:latin typeface="ESRI Default Marker"/>
                  <a:cs typeface="ESRI Default Marker"/>
                </a:rPr>
                <a:t>¤</a:t>
              </a:r>
              <a:r>
                <a:rPr sz="477" spc="-55" dirty="0">
                  <a:solidFill>
                    <a:srgbClr val="333333"/>
                  </a:solidFill>
                  <a:latin typeface="Gill Sans MT"/>
                  <a:cs typeface="Gill Sans MT"/>
                </a:rPr>
                <a:t>31</a:t>
              </a:r>
              <a:r>
                <a:rPr sz="477" spc="-10" dirty="0">
                  <a:solidFill>
                    <a:srgbClr val="333333"/>
                  </a:solidFill>
                  <a:latin typeface="Gill Sans MT"/>
                  <a:cs typeface="Gill Sans MT"/>
                </a:rPr>
                <a:t>W</a:t>
              </a:r>
              <a:endParaRPr sz="477">
                <a:latin typeface="Gill Sans MT"/>
                <a:cs typeface="Gill Sans MT"/>
              </a:endParaRPr>
            </a:p>
          </p:txBody>
        </p:sp>
        <p:sp>
          <p:nvSpPr>
            <p:cNvPr id="52" name="object 52"/>
            <p:cNvSpPr txBox="1"/>
            <p:nvPr/>
          </p:nvSpPr>
          <p:spPr>
            <a:xfrm>
              <a:off x="4572653" y="3114250"/>
              <a:ext cx="140277" cy="151260"/>
            </a:xfrm>
            <a:prstGeom prst="rect">
              <a:avLst/>
            </a:prstGeom>
          </p:spPr>
          <p:txBody>
            <a:bodyPr vert="horz" wrap="square" lIns="0" tIns="9525" rIns="0" bIns="0" rtlCol="0">
              <a:spAutoFit/>
            </a:bodyPr>
            <a:lstStyle/>
            <a:p>
              <a:pPr marL="25977">
                <a:spcBef>
                  <a:spcPts val="75"/>
                </a:spcBef>
              </a:pPr>
              <a:r>
                <a:rPr sz="1381" spc="-1171" baseline="-8230" dirty="0">
                  <a:solidFill>
                    <a:srgbClr val="FFFFFF"/>
                  </a:solidFill>
                  <a:latin typeface="ESRI Default Marker"/>
                  <a:cs typeface="ESRI Default Marker"/>
                </a:rPr>
                <a:t>£</a:t>
              </a:r>
              <a:r>
                <a:rPr sz="1381" spc="-972" baseline="-8230" dirty="0">
                  <a:solidFill>
                    <a:srgbClr val="29598E"/>
                  </a:solidFill>
                  <a:latin typeface="ESRI Default Marker"/>
                  <a:cs typeface="ESRI Default Marker"/>
                </a:rPr>
                <a:t>¤</a:t>
              </a:r>
              <a:r>
                <a:rPr sz="477" spc="7" dirty="0">
                  <a:solidFill>
                    <a:srgbClr val="333333"/>
                  </a:solidFill>
                  <a:latin typeface="Gill Sans MT"/>
                  <a:cs typeface="Gill Sans MT"/>
                </a:rPr>
                <a:t>62</a:t>
              </a:r>
              <a:endParaRPr sz="477">
                <a:latin typeface="Gill Sans MT"/>
                <a:cs typeface="Gill Sans MT"/>
              </a:endParaRPr>
            </a:p>
          </p:txBody>
        </p:sp>
        <p:sp>
          <p:nvSpPr>
            <p:cNvPr id="53" name="object 53"/>
            <p:cNvSpPr txBox="1"/>
            <p:nvPr/>
          </p:nvSpPr>
          <p:spPr>
            <a:xfrm>
              <a:off x="5346690" y="2469147"/>
              <a:ext cx="333807" cy="363561"/>
            </a:xfrm>
            <a:prstGeom prst="rect">
              <a:avLst/>
            </a:prstGeom>
          </p:spPr>
          <p:txBody>
            <a:bodyPr vert="horz" wrap="square" lIns="0" tIns="9525" rIns="0" bIns="0" rtlCol="0">
              <a:spAutoFit/>
            </a:bodyPr>
            <a:lstStyle/>
            <a:p>
              <a:pPr marL="219502">
                <a:spcBef>
                  <a:spcPts val="75"/>
                </a:spcBef>
              </a:pPr>
              <a:r>
                <a:rPr sz="1381" spc="-1171" baseline="-8230" dirty="0">
                  <a:solidFill>
                    <a:srgbClr val="FFFFFF"/>
                  </a:solidFill>
                  <a:latin typeface="ESRI Default Marker"/>
                  <a:cs typeface="ESRI Default Marker"/>
                </a:rPr>
                <a:t>£</a:t>
              </a:r>
              <a:r>
                <a:rPr sz="1381" spc="-972" baseline="-8230" dirty="0">
                  <a:solidFill>
                    <a:srgbClr val="29598E"/>
                  </a:solidFill>
                  <a:latin typeface="ESRI Default Marker"/>
                  <a:cs typeface="ESRI Default Marker"/>
                </a:rPr>
                <a:t>¤</a:t>
              </a:r>
              <a:r>
                <a:rPr sz="477" spc="7" dirty="0">
                  <a:solidFill>
                    <a:srgbClr val="333333"/>
                  </a:solidFill>
                  <a:latin typeface="Gill Sans MT"/>
                  <a:cs typeface="Gill Sans MT"/>
                </a:rPr>
                <a:t>62</a:t>
              </a:r>
              <a:endParaRPr sz="477">
                <a:latin typeface="Gill Sans MT"/>
                <a:cs typeface="Gill Sans MT"/>
              </a:endParaRPr>
            </a:p>
            <a:p>
              <a:pPr>
                <a:spcBef>
                  <a:spcPts val="55"/>
                </a:spcBef>
              </a:pPr>
              <a:endParaRPr sz="477">
                <a:latin typeface="Gill Sans MT"/>
                <a:cs typeface="Gill Sans MT"/>
              </a:endParaRPr>
            </a:p>
            <a:p>
              <a:pPr marL="25977" marR="40264">
                <a:lnSpc>
                  <a:spcPct val="102699"/>
                </a:lnSpc>
              </a:pPr>
              <a:r>
                <a:rPr sz="409" i="1" spc="34" dirty="0">
                  <a:latin typeface="Gill Sans MT"/>
                  <a:cs typeface="Gill Sans MT"/>
                </a:rPr>
                <a:t>Kroger</a:t>
              </a:r>
              <a:r>
                <a:rPr sz="409" i="1" spc="17" dirty="0">
                  <a:latin typeface="Gill Sans MT"/>
                  <a:cs typeface="Gill Sans MT"/>
                </a:rPr>
                <a:t> /</a:t>
              </a:r>
              <a:r>
                <a:rPr sz="409" i="1" spc="341" dirty="0">
                  <a:latin typeface="Gill Sans MT"/>
                  <a:cs typeface="Gill Sans MT"/>
                </a:rPr>
                <a:t> </a:t>
              </a:r>
              <a:r>
                <a:rPr sz="409" i="1" spc="14" dirty="0">
                  <a:latin typeface="Gill Sans MT"/>
                  <a:cs typeface="Gill Sans MT"/>
                </a:rPr>
                <a:t>Dolphin</a:t>
              </a:r>
              <a:r>
                <a:rPr sz="409" i="1" spc="126" dirty="0">
                  <a:latin typeface="Gill Sans MT"/>
                  <a:cs typeface="Gill Sans MT"/>
                </a:rPr>
                <a:t> </a:t>
              </a:r>
              <a:r>
                <a:rPr sz="409" i="1" spc="-17" dirty="0">
                  <a:latin typeface="Gill Sans MT"/>
                  <a:cs typeface="Gill Sans MT"/>
                </a:rPr>
                <a:t>Dr.</a:t>
              </a:r>
              <a:endParaRPr sz="409">
                <a:latin typeface="Gill Sans MT"/>
                <a:cs typeface="Gill Sans MT"/>
              </a:endParaRPr>
            </a:p>
          </p:txBody>
        </p:sp>
        <p:sp>
          <p:nvSpPr>
            <p:cNvPr id="54" name="object 54"/>
            <p:cNvSpPr txBox="1"/>
            <p:nvPr/>
          </p:nvSpPr>
          <p:spPr>
            <a:xfrm>
              <a:off x="3862115" y="706175"/>
              <a:ext cx="311294" cy="280024"/>
            </a:xfrm>
            <a:prstGeom prst="rect">
              <a:avLst/>
            </a:prstGeom>
          </p:spPr>
          <p:txBody>
            <a:bodyPr vert="horz" wrap="square" lIns="0" tIns="9092" rIns="0" bIns="0" rtlCol="0">
              <a:spAutoFit/>
            </a:bodyPr>
            <a:lstStyle/>
            <a:p>
              <a:pPr marL="8659">
                <a:spcBef>
                  <a:spcPts val="72"/>
                </a:spcBef>
              </a:pPr>
              <a:r>
                <a:rPr sz="614" b="1" spc="-7" dirty="0">
                  <a:solidFill>
                    <a:srgbClr val="677887"/>
                  </a:solidFill>
                  <a:latin typeface="Gill Sans MT"/>
                  <a:cs typeface="Gill Sans MT"/>
                </a:rPr>
                <a:t>Radcliff</a:t>
              </a:r>
              <a:endParaRPr sz="614">
                <a:latin typeface="Gill Sans MT"/>
                <a:cs typeface="Gill Sans MT"/>
              </a:endParaRPr>
            </a:p>
            <a:p>
              <a:pPr marL="101742" marR="3464" indent="12988">
                <a:lnSpc>
                  <a:spcPct val="102499"/>
                </a:lnSpc>
                <a:spcBef>
                  <a:spcPts val="355"/>
                </a:spcBef>
              </a:pPr>
              <a:r>
                <a:rPr sz="409" i="1" spc="31" dirty="0">
                  <a:latin typeface="Gill Sans MT"/>
                  <a:cs typeface="Gill Sans MT"/>
                </a:rPr>
                <a:t>Radcliff </a:t>
              </a:r>
              <a:r>
                <a:rPr sz="409" i="1" spc="34" dirty="0">
                  <a:latin typeface="Gill Sans MT"/>
                  <a:cs typeface="Gill Sans MT"/>
                </a:rPr>
                <a:t>City</a:t>
              </a:r>
              <a:r>
                <a:rPr sz="409" i="1" spc="20" dirty="0">
                  <a:latin typeface="Gill Sans MT"/>
                  <a:cs typeface="Gill Sans MT"/>
                </a:rPr>
                <a:t> </a:t>
              </a:r>
              <a:r>
                <a:rPr sz="409" i="1" spc="-14" dirty="0">
                  <a:latin typeface="Gill Sans MT"/>
                  <a:cs typeface="Gill Sans MT"/>
                </a:rPr>
                <a:t>Hall</a:t>
              </a:r>
              <a:endParaRPr sz="409">
                <a:latin typeface="Gill Sans MT"/>
                <a:cs typeface="Gill Sans MT"/>
              </a:endParaRPr>
            </a:p>
          </p:txBody>
        </p:sp>
        <p:sp>
          <p:nvSpPr>
            <p:cNvPr id="55" name="object 55"/>
            <p:cNvSpPr txBox="1"/>
            <p:nvPr/>
          </p:nvSpPr>
          <p:spPr>
            <a:xfrm>
              <a:off x="4651765" y="2526939"/>
              <a:ext cx="654194" cy="203010"/>
            </a:xfrm>
            <a:prstGeom prst="rect">
              <a:avLst/>
            </a:prstGeom>
          </p:spPr>
          <p:txBody>
            <a:bodyPr vert="horz" wrap="square" lIns="0" tIns="11690" rIns="0" bIns="0" rtlCol="0">
              <a:spAutoFit/>
            </a:bodyPr>
            <a:lstStyle/>
            <a:p>
              <a:pPr marL="8659">
                <a:lnSpc>
                  <a:spcPts val="337"/>
                </a:lnSpc>
                <a:spcBef>
                  <a:spcPts val="92"/>
                </a:spcBef>
              </a:pPr>
              <a:r>
                <a:rPr sz="375" spc="-14" dirty="0">
                  <a:solidFill>
                    <a:srgbClr val="333333"/>
                  </a:solidFill>
                  <a:latin typeface="Gill Sans MT"/>
                  <a:cs typeface="Gill Sans MT"/>
                </a:rPr>
                <a:t>3005</a:t>
              </a:r>
              <a:endParaRPr sz="375">
                <a:latin typeface="Gill Sans MT"/>
                <a:cs typeface="Gill Sans MT"/>
              </a:endParaRPr>
            </a:p>
            <a:p>
              <a:pPr marL="118193">
                <a:lnSpc>
                  <a:spcPts val="624"/>
                </a:lnSpc>
              </a:pPr>
              <a:r>
                <a:rPr sz="614" b="1" spc="-7" dirty="0">
                  <a:solidFill>
                    <a:srgbClr val="677887"/>
                  </a:solidFill>
                  <a:latin typeface="Gill Sans MT"/>
                  <a:cs typeface="Gill Sans MT"/>
                </a:rPr>
                <a:t>Elizabethtown</a:t>
              </a:r>
              <a:endParaRPr sz="614">
                <a:latin typeface="Gill Sans MT"/>
                <a:cs typeface="Gill Sans MT"/>
              </a:endParaRPr>
            </a:p>
            <a:p>
              <a:pPr marL="303060">
                <a:spcBef>
                  <a:spcPts val="139"/>
                </a:spcBef>
              </a:pPr>
              <a:r>
                <a:rPr sz="409" i="1" spc="37" dirty="0">
                  <a:latin typeface="Gill Sans MT"/>
                  <a:cs typeface="Gill Sans MT"/>
                </a:rPr>
                <a:t>Baptist</a:t>
              </a:r>
              <a:r>
                <a:rPr sz="409" i="1" spc="17" dirty="0">
                  <a:latin typeface="Gill Sans MT"/>
                  <a:cs typeface="Gill Sans MT"/>
                </a:rPr>
                <a:t> </a:t>
              </a:r>
              <a:r>
                <a:rPr sz="409" i="1" spc="-7" dirty="0">
                  <a:latin typeface="Gill Sans MT"/>
                  <a:cs typeface="Gill Sans MT"/>
                </a:rPr>
                <a:t>Health</a:t>
              </a:r>
              <a:endParaRPr sz="409">
                <a:latin typeface="Gill Sans MT"/>
                <a:cs typeface="Gill Sans MT"/>
              </a:endParaRPr>
            </a:p>
          </p:txBody>
        </p:sp>
        <p:sp>
          <p:nvSpPr>
            <p:cNvPr id="56" name="object 56"/>
            <p:cNvSpPr txBox="1"/>
            <p:nvPr/>
          </p:nvSpPr>
          <p:spPr>
            <a:xfrm>
              <a:off x="3427184" y="1121137"/>
              <a:ext cx="224270" cy="204066"/>
            </a:xfrm>
            <a:prstGeom prst="rect">
              <a:avLst/>
            </a:prstGeom>
          </p:spPr>
          <p:txBody>
            <a:bodyPr vert="horz" wrap="square" lIns="0" tIns="8226" rIns="0" bIns="0" rtlCol="0">
              <a:spAutoFit/>
            </a:bodyPr>
            <a:lstStyle/>
            <a:p>
              <a:pPr marL="8659" marR="3464" indent="23812">
                <a:lnSpc>
                  <a:spcPct val="107400"/>
                </a:lnSpc>
                <a:spcBef>
                  <a:spcPts val="65"/>
                </a:spcBef>
              </a:pPr>
              <a:r>
                <a:rPr sz="614" b="1" spc="-14" dirty="0">
                  <a:solidFill>
                    <a:srgbClr val="677887"/>
                  </a:solidFill>
                  <a:latin typeface="Gill Sans MT"/>
                  <a:cs typeface="Gill Sans MT"/>
                </a:rPr>
                <a:t>Vine </a:t>
              </a:r>
              <a:r>
                <a:rPr sz="614" b="1" spc="-44" dirty="0">
                  <a:solidFill>
                    <a:srgbClr val="677887"/>
                  </a:solidFill>
                  <a:latin typeface="Gill Sans MT"/>
                  <a:cs typeface="Gill Sans MT"/>
                </a:rPr>
                <a:t>Grove</a:t>
              </a:r>
              <a:endParaRPr sz="614">
                <a:latin typeface="Gill Sans MT"/>
                <a:cs typeface="Gill Sans MT"/>
              </a:endParaRPr>
            </a:p>
          </p:txBody>
        </p:sp>
      </p:grpSp>
      <p:sp>
        <p:nvSpPr>
          <p:cNvPr id="63" name="object 63"/>
          <p:cNvSpPr txBox="1"/>
          <p:nvPr/>
        </p:nvSpPr>
        <p:spPr>
          <a:xfrm>
            <a:off x="1455035" y="1820946"/>
            <a:ext cx="3142516" cy="3341911"/>
          </a:xfrm>
          <a:prstGeom prst="rect">
            <a:avLst/>
          </a:prstGeom>
        </p:spPr>
        <p:txBody>
          <a:bodyPr vert="horz" wrap="square" lIns="0" tIns="8226" rIns="0" bIns="0" rtlCol="0">
            <a:spAutoFit/>
          </a:bodyPr>
          <a:lstStyle/>
          <a:p>
            <a:pPr marL="299168" marR="181836" indent="-171450">
              <a:lnSpc>
                <a:spcPct val="116399"/>
              </a:lnSpc>
              <a:spcBef>
                <a:spcPts val="395"/>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Purchase between six and nine 14-seater cutaway buses (5339 grant)</a:t>
            </a:r>
            <a:endParaRPr sz="1300" b="1"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Coordinate with stakeholder to identify annual operating funds</a:t>
            </a:r>
            <a:endParaRPr sz="1300" b="1" dirty="0">
              <a:latin typeface="Arimo" panose="020B0604020202020204" pitchFamily="34" charset="0"/>
              <a:ea typeface="Arimo" panose="020B0604020202020204" pitchFamily="34" charset="0"/>
              <a:cs typeface="Arimo" panose="020B0604020202020204" pitchFamily="34" charset="0"/>
            </a:endParaRPr>
          </a:p>
          <a:p>
            <a:pPr marL="299168" marR="3464" indent="-171450">
              <a:lnSpc>
                <a:spcPct val="112100"/>
              </a:lnSpc>
              <a:spcBef>
                <a:spcPts val="51"/>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Implement fare-free bus routes with new cutaway buses (Elizabethtown Circulator, Radcliff/Vine Grove Circulator, Fort Knox/Elizabethtown Connector)</a:t>
            </a:r>
            <a:endParaRPr sz="1300" b="1" dirty="0">
              <a:latin typeface="Arimo" panose="020B0604020202020204" pitchFamily="34" charset="0"/>
              <a:ea typeface="Arimo" panose="020B0604020202020204" pitchFamily="34" charset="0"/>
              <a:cs typeface="Arimo" panose="020B0604020202020204" pitchFamily="34" charset="0"/>
            </a:endParaRPr>
          </a:p>
          <a:p>
            <a:pPr marL="299168" marR="209977" indent="-171450">
              <a:lnSpc>
                <a:spcPct val="112100"/>
              </a:lnSpc>
              <a:spcBef>
                <a:spcPts val="51"/>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Extend TACK's paratransit service coverage to include evening and weekend hours for the 3/4-mile areas around fixed routes</a:t>
            </a:r>
            <a:endParaRPr sz="1300" b="1"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3"/>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Install signs at all new bus stops</a:t>
            </a:r>
            <a:endParaRPr sz="1300" b="1"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94"/>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Install bus shelters and benches at key bus stops</a:t>
            </a:r>
            <a:endParaRPr sz="1300" b="1" dirty="0">
              <a:latin typeface="Arimo" panose="020B0604020202020204" pitchFamily="34" charset="0"/>
              <a:ea typeface="Arimo" panose="020B0604020202020204" pitchFamily="34" charset="0"/>
              <a:cs typeface="Arimo" panose="020B0604020202020204" pitchFamily="34" charset="0"/>
            </a:endParaRPr>
          </a:p>
        </p:txBody>
      </p:sp>
      <p:grpSp>
        <p:nvGrpSpPr>
          <p:cNvPr id="64" name="Group 63">
            <a:extLst>
              <a:ext uri="{FF2B5EF4-FFF2-40B4-BE49-F238E27FC236}">
                <a16:creationId xmlns:a16="http://schemas.microsoft.com/office/drawing/2014/main" id="{6DF7D041-F405-96C3-9812-71685E1F8DC0}"/>
              </a:ext>
            </a:extLst>
          </p:cNvPr>
          <p:cNvGrpSpPr/>
          <p:nvPr/>
        </p:nvGrpSpPr>
        <p:grpSpPr>
          <a:xfrm>
            <a:off x="228600" y="152400"/>
            <a:ext cx="6858978" cy="1276528"/>
            <a:chOff x="1218711" y="762000"/>
            <a:chExt cx="6858978" cy="1276528"/>
          </a:xfrm>
        </p:grpSpPr>
        <p:pic>
          <p:nvPicPr>
            <p:cNvPr id="65" name="Picture 64">
              <a:extLst>
                <a:ext uri="{FF2B5EF4-FFF2-40B4-BE49-F238E27FC236}">
                  <a16:creationId xmlns:a16="http://schemas.microsoft.com/office/drawing/2014/main" id="{7D8C3B19-6785-D236-3A65-960216393990}"/>
                </a:ext>
              </a:extLst>
            </p:cNvPr>
            <p:cNvPicPr>
              <a:picLocks noChangeAspect="1"/>
            </p:cNvPicPr>
            <p:nvPr/>
          </p:nvPicPr>
          <p:blipFill>
            <a:blip r:embed="rId10"/>
            <a:srcRect l="2174"/>
            <a:stretch/>
          </p:blipFill>
          <p:spPr>
            <a:xfrm>
              <a:off x="1218711" y="762000"/>
              <a:ext cx="6858978" cy="1276528"/>
            </a:xfrm>
            <a:prstGeom prst="rect">
              <a:avLst/>
            </a:prstGeom>
          </p:spPr>
        </p:pic>
        <p:sp>
          <p:nvSpPr>
            <p:cNvPr id="66" name="Rectangle 65">
              <a:extLst>
                <a:ext uri="{FF2B5EF4-FFF2-40B4-BE49-F238E27FC236}">
                  <a16:creationId xmlns:a16="http://schemas.microsoft.com/office/drawing/2014/main" id="{7FDD4288-8BC1-2845-E92E-AD51B8E22D4B}"/>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790D7C6-E20E-B3E9-1935-BD89D0769B04}"/>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EDD2915-298A-81FC-A7B2-03FB3EE9B376}"/>
              </a:ext>
            </a:extLst>
          </p:cNvPr>
          <p:cNvSpPr txBox="1"/>
          <p:nvPr/>
        </p:nvSpPr>
        <p:spPr>
          <a:xfrm>
            <a:off x="1447800" y="1305167"/>
            <a:ext cx="7082538"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Phase 2 (2026-2028) - Implement Fixed-Route Services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501488" y="1734493"/>
            <a:ext cx="4800600" cy="2473673"/>
          </a:xfrm>
          <a:prstGeom prst="rect">
            <a:avLst/>
          </a:prstGeom>
        </p:spPr>
        <p:txBody>
          <a:bodyPr vert="horz" wrap="square" lIns="0" tIns="98281" rIns="0" bIns="0" rtlCol="0">
            <a:spAutoFit/>
          </a:bodyPr>
          <a:lstStyle/>
          <a:p>
            <a:pPr marL="299168" marR="187897" indent="-171450">
              <a:lnSpc>
                <a:spcPct val="112100"/>
              </a:lnSpc>
              <a:spcBef>
                <a:spcPts val="498"/>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Purchase or build new vehicle storage and maintenance facility </a:t>
            </a: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187897" indent="-171450">
              <a:lnSpc>
                <a:spcPct val="112100"/>
              </a:lnSpc>
              <a:spcBef>
                <a:spcPts val="498"/>
              </a:spcBef>
              <a:buFont typeface="Courier New" panose="02070309020205020404" pitchFamily="49" charset="0"/>
              <a:buChar char="o"/>
            </a:pPr>
            <a:r>
              <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rPr>
              <a:t>I</a:t>
            </a: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nvest in pedestrian infrastructure, such as sidewalks and signalized crosswalks</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74466" indent="-171450">
              <a:lnSpc>
                <a:spcPct val="114199"/>
              </a:lnSpc>
              <a:spcBef>
                <a:spcPts val="27"/>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As funding and demand allow, extend the Fort Knox Connector south to Glendale and North to West Point incorporating BlueOval SK and the Glendale industrial park</a:t>
            </a:r>
            <a:endParaRPr sz="1400" b="1" dirty="0">
              <a:latin typeface="Arimo" panose="020B0604020202020204" pitchFamily="34" charset="0"/>
              <a:ea typeface="Arimo" panose="020B0604020202020204" pitchFamily="34" charset="0"/>
              <a:cs typeface="Arimo" panose="020B0604020202020204" pitchFamily="34" charset="0"/>
            </a:endParaRPr>
          </a:p>
          <a:p>
            <a:pPr marL="299168" marR="298731" indent="-171450">
              <a:lnSpc>
                <a:spcPct val="112100"/>
              </a:lnSpc>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Consider adding a Brandenburg connector to connect locations in Brandenburg with Fort Knox or Radcliff</a:t>
            </a:r>
            <a:endParaRPr sz="1400" b="1" dirty="0">
              <a:latin typeface="Arimo" panose="020B0604020202020204" pitchFamily="34" charset="0"/>
              <a:ea typeface="Arimo" panose="020B0604020202020204" pitchFamily="34" charset="0"/>
              <a:cs typeface="Arimo" panose="020B0604020202020204" pitchFamily="34" charset="0"/>
            </a:endParaRPr>
          </a:p>
          <a:p>
            <a:pPr>
              <a:lnSpc>
                <a:spcPct val="100000"/>
              </a:lnSpc>
            </a:pPr>
            <a:endParaRPr sz="818" dirty="0">
              <a:latin typeface="Arial Narrow"/>
              <a:cs typeface="Arial Narrow"/>
            </a:endParaRPr>
          </a:p>
        </p:txBody>
      </p:sp>
      <p:grpSp>
        <p:nvGrpSpPr>
          <p:cNvPr id="8" name="Group 7">
            <a:extLst>
              <a:ext uri="{FF2B5EF4-FFF2-40B4-BE49-F238E27FC236}">
                <a16:creationId xmlns:a16="http://schemas.microsoft.com/office/drawing/2014/main" id="{06DA8058-1F43-FE12-5793-60F5B2C63C94}"/>
              </a:ext>
            </a:extLst>
          </p:cNvPr>
          <p:cNvGrpSpPr/>
          <p:nvPr/>
        </p:nvGrpSpPr>
        <p:grpSpPr>
          <a:xfrm>
            <a:off x="228600" y="152400"/>
            <a:ext cx="6858978" cy="1276528"/>
            <a:chOff x="1218711" y="762000"/>
            <a:chExt cx="6858978" cy="1276528"/>
          </a:xfrm>
        </p:grpSpPr>
        <p:pic>
          <p:nvPicPr>
            <p:cNvPr id="9" name="Picture 8">
              <a:extLst>
                <a:ext uri="{FF2B5EF4-FFF2-40B4-BE49-F238E27FC236}">
                  <a16:creationId xmlns:a16="http://schemas.microsoft.com/office/drawing/2014/main" id="{2AA61C00-EB28-8E6A-7F02-F14C981092A7}"/>
                </a:ext>
              </a:extLst>
            </p:cNvPr>
            <p:cNvPicPr>
              <a:picLocks noChangeAspect="1"/>
            </p:cNvPicPr>
            <p:nvPr/>
          </p:nvPicPr>
          <p:blipFill>
            <a:blip r:embed="rId3"/>
            <a:srcRect l="2174"/>
            <a:stretch/>
          </p:blipFill>
          <p:spPr>
            <a:xfrm>
              <a:off x="1218711" y="762000"/>
              <a:ext cx="6858978" cy="1276528"/>
            </a:xfrm>
            <a:prstGeom prst="rect">
              <a:avLst/>
            </a:prstGeom>
          </p:spPr>
        </p:pic>
        <p:sp>
          <p:nvSpPr>
            <p:cNvPr id="10" name="Rectangle 9">
              <a:extLst>
                <a:ext uri="{FF2B5EF4-FFF2-40B4-BE49-F238E27FC236}">
                  <a16:creationId xmlns:a16="http://schemas.microsoft.com/office/drawing/2014/main" id="{0DB95CF4-E3F5-9682-1664-14F86DCA8116}"/>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3981D0-B323-A589-549E-4C8A6D740D40}"/>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26520C5-1A7B-91A9-CA68-42EBA99B8A83}"/>
              </a:ext>
            </a:extLst>
          </p:cNvPr>
          <p:cNvSpPr txBox="1"/>
          <p:nvPr/>
        </p:nvSpPr>
        <p:spPr>
          <a:xfrm>
            <a:off x="1447800" y="1312452"/>
            <a:ext cx="7185312"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Phase 3 (2030+) - Expand Service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524000" y="1293940"/>
            <a:ext cx="6172200" cy="5011355"/>
          </a:xfrm>
          <a:prstGeom prst="rect">
            <a:avLst/>
          </a:prstGeom>
        </p:spPr>
        <p:txBody>
          <a:bodyPr vert="horz" wrap="square" lIns="0" tIns="98281" rIns="0" bIns="0" rtlCol="0">
            <a:spAutoFit/>
          </a:bodyPr>
          <a:lstStyle/>
          <a:p>
            <a:pPr>
              <a:lnSpc>
                <a:spcPct val="100000"/>
              </a:lnSpc>
            </a:pPr>
            <a:endParaRPr sz="1000" dirty="0">
              <a:latin typeface="Arimo" panose="020B0604020202020204" pitchFamily="34" charset="0"/>
              <a:ea typeface="Arimo" panose="020B0604020202020204" pitchFamily="34" charset="0"/>
              <a:cs typeface="Arimo" panose="020B0604020202020204" pitchFamily="34" charset="0"/>
            </a:endParaRPr>
          </a:p>
          <a:p>
            <a:pPr>
              <a:spcBef>
                <a:spcPts val="801"/>
              </a:spcBef>
            </a:pPr>
            <a:endParaRPr sz="1000" dirty="0">
              <a:latin typeface="Arimo" panose="020B0604020202020204" pitchFamily="34" charset="0"/>
              <a:ea typeface="Arimo" panose="020B0604020202020204" pitchFamily="34" charset="0"/>
              <a:cs typeface="Arimo" panose="020B0604020202020204" pitchFamily="34" charset="0"/>
            </a:endParaRPr>
          </a:p>
          <a:p>
            <a:pPr marL="8659" marR="123822">
              <a:lnSpc>
                <a:spcPct val="112100"/>
              </a:lnSpc>
              <a:spcBef>
                <a:spcPts val="68"/>
              </a:spcBef>
            </a:pPr>
            <a:r>
              <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rPr>
              <a:t>TACK can offset the annual operating costs of new fixed-route bus service by using previously untapped federal grants. These grants supply 80% of the necessary funds for capital expenses (new vehicles, bus stops, etc.) and 50% of the operating expenses (driver wages, vehicle maintenance, property leases, etc.). This leaves only 20%-50% of the total costs to be supplied from local sources or other federal programs like Medicaid.</a:t>
            </a:r>
            <a:endParaRPr lang="en-US" sz="1400" b="1" dirty="0">
              <a:latin typeface="Arimo" panose="020B0604020202020204" pitchFamily="34" charset="0"/>
              <a:ea typeface="Arimo" panose="020B0604020202020204" pitchFamily="34" charset="0"/>
              <a:cs typeface="Arimo" panose="020B0604020202020204" pitchFamily="34" charset="0"/>
            </a:endParaRPr>
          </a:p>
          <a:p>
            <a:pPr>
              <a:spcBef>
                <a:spcPts val="583"/>
              </a:spcBef>
            </a:pPr>
            <a:endParaRPr lang="en-US" sz="1400" b="1" dirty="0">
              <a:latin typeface="Arimo" panose="020B0604020202020204" pitchFamily="34" charset="0"/>
              <a:ea typeface="Arimo" panose="020B0604020202020204" pitchFamily="34" charset="0"/>
              <a:cs typeface="Arimo" panose="020B0604020202020204" pitchFamily="34" charset="0"/>
            </a:endParaRPr>
          </a:p>
          <a:p>
            <a:pPr marL="8659">
              <a:spcBef>
                <a:spcPts val="3"/>
              </a:spcBef>
            </a:pPr>
            <a:r>
              <a:rPr lang="en-US" sz="1400" b="1" u="sng" dirty="0">
                <a:solidFill>
                  <a:srgbClr val="001B1B"/>
                </a:solidFill>
                <a:latin typeface="Arimo" panose="020B0604020202020204" pitchFamily="34" charset="0"/>
                <a:ea typeface="Arimo" panose="020B0604020202020204" pitchFamily="34" charset="0"/>
                <a:cs typeface="Arimo" panose="020B0604020202020204" pitchFamily="34" charset="0"/>
              </a:rPr>
              <a:t>Available Funding Sources</a:t>
            </a:r>
            <a:endParaRPr lang="en-US" sz="1400" b="1" u="sng" dirty="0">
              <a:latin typeface="Arimo" panose="020B0604020202020204" pitchFamily="34" charset="0"/>
              <a:ea typeface="Arimo" panose="020B0604020202020204" pitchFamily="34" charset="0"/>
              <a:cs typeface="Arimo" panose="020B0604020202020204" pitchFamily="34" charset="0"/>
            </a:endParaRPr>
          </a:p>
          <a:p>
            <a:pPr marL="299168" marR="820860" indent="-171450" algn="just">
              <a:lnSpc>
                <a:spcPct val="150000"/>
              </a:lnSpc>
              <a:spcBef>
                <a:spcPts val="402"/>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Federal Grant for New Vehicles (5339 Program)</a:t>
            </a:r>
          </a:p>
          <a:p>
            <a:pPr marL="299168" marR="820860" indent="-171450" algn="just">
              <a:lnSpc>
                <a:spcPct val="150000"/>
              </a:lnSpc>
              <a:spcBef>
                <a:spcPts val="402"/>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Federal Grant for Operating Funds (5307 Program)</a:t>
            </a:r>
          </a:p>
          <a:p>
            <a:pPr marL="299168" marR="820860" indent="-171450" algn="just">
              <a:lnSpc>
                <a:spcPct val="150000"/>
              </a:lnSpc>
              <a:spcBef>
                <a:spcPts val="402"/>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Funds from Local Governments</a:t>
            </a:r>
            <a:endParaRPr lang="en-US" sz="600" dirty="0">
              <a:latin typeface="Arimo" panose="020B0604020202020204" pitchFamily="34" charset="0"/>
              <a:ea typeface="Arimo" panose="020B0604020202020204" pitchFamily="34" charset="0"/>
              <a:cs typeface="Arimo" panose="020B0604020202020204" pitchFamily="34" charset="0"/>
            </a:endParaRPr>
          </a:p>
          <a:p>
            <a:pPr marL="299168" marR="3464" indent="-171450" algn="just">
              <a:lnSpc>
                <a:spcPct val="150000"/>
              </a:lnSpc>
              <a:spcBef>
                <a:spcPts val="24"/>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Funds from Medicaid Non-Emergency Medical Transportation (NEMT) </a:t>
            </a:r>
          </a:p>
          <a:p>
            <a:pPr marL="299168" marR="3464" indent="-171450" algn="just">
              <a:lnSpc>
                <a:spcPct val="150000"/>
              </a:lnSpc>
              <a:spcBef>
                <a:spcPts val="24"/>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Revenue from Advertisements</a:t>
            </a:r>
            <a:endParaRPr lang="en-US" sz="1400" dirty="0">
              <a:latin typeface="Arimo" panose="020B0604020202020204" pitchFamily="34" charset="0"/>
              <a:ea typeface="Arimo" panose="020B0604020202020204" pitchFamily="34" charset="0"/>
              <a:cs typeface="Arimo" panose="020B0604020202020204" pitchFamily="34" charset="0"/>
            </a:endParaRPr>
          </a:p>
          <a:p>
            <a:pPr marL="299168" marR="3464" indent="-171450" algn="just">
              <a:lnSpc>
                <a:spcPct val="150000"/>
              </a:lnSpc>
              <a:spcBef>
                <a:spcPts val="24"/>
              </a:spcBef>
              <a:buFont typeface="Courier New" panose="02070309020205020404" pitchFamily="49" charset="0"/>
              <a:buChar char="o"/>
            </a:pPr>
            <a:r>
              <a:rPr lang="en-US" sz="1400" dirty="0">
                <a:solidFill>
                  <a:srgbClr val="001B1B"/>
                </a:solidFill>
                <a:latin typeface="Arimo" panose="020B0604020202020204" pitchFamily="34" charset="0"/>
                <a:ea typeface="Arimo" panose="020B0604020202020204" pitchFamily="34" charset="0"/>
                <a:cs typeface="Arimo" panose="020B0604020202020204" pitchFamily="34" charset="0"/>
              </a:rPr>
              <a:t>Service Agreement with Major Employer</a:t>
            </a:r>
            <a:endParaRPr lang="en-US" sz="1400" dirty="0">
              <a:latin typeface="Arimo" panose="020B0604020202020204" pitchFamily="34" charset="0"/>
              <a:ea typeface="Arimo" panose="020B0604020202020204" pitchFamily="34" charset="0"/>
              <a:cs typeface="Arimo" panose="020B0604020202020204" pitchFamily="34" charset="0"/>
            </a:endParaRPr>
          </a:p>
          <a:p>
            <a:pPr marL="8659" marR="3464">
              <a:lnSpc>
                <a:spcPct val="113500"/>
              </a:lnSpc>
              <a:spcBef>
                <a:spcPts val="337"/>
              </a:spcBef>
            </a:pP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8" name="Group 7">
            <a:extLst>
              <a:ext uri="{FF2B5EF4-FFF2-40B4-BE49-F238E27FC236}">
                <a16:creationId xmlns:a16="http://schemas.microsoft.com/office/drawing/2014/main" id="{06DA8058-1F43-FE12-5793-60F5B2C63C94}"/>
              </a:ext>
            </a:extLst>
          </p:cNvPr>
          <p:cNvGrpSpPr/>
          <p:nvPr/>
        </p:nvGrpSpPr>
        <p:grpSpPr>
          <a:xfrm>
            <a:off x="228600" y="152400"/>
            <a:ext cx="6858978" cy="1276528"/>
            <a:chOff x="1218711" y="762000"/>
            <a:chExt cx="6858978" cy="1276528"/>
          </a:xfrm>
        </p:grpSpPr>
        <p:pic>
          <p:nvPicPr>
            <p:cNvPr id="9" name="Picture 8">
              <a:extLst>
                <a:ext uri="{FF2B5EF4-FFF2-40B4-BE49-F238E27FC236}">
                  <a16:creationId xmlns:a16="http://schemas.microsoft.com/office/drawing/2014/main" id="{2AA61C00-EB28-8E6A-7F02-F14C981092A7}"/>
                </a:ext>
              </a:extLst>
            </p:cNvPr>
            <p:cNvPicPr>
              <a:picLocks noChangeAspect="1"/>
            </p:cNvPicPr>
            <p:nvPr/>
          </p:nvPicPr>
          <p:blipFill>
            <a:blip r:embed="rId3"/>
            <a:srcRect l="2174"/>
            <a:stretch/>
          </p:blipFill>
          <p:spPr>
            <a:xfrm>
              <a:off x="1218711" y="762000"/>
              <a:ext cx="6858978" cy="1276528"/>
            </a:xfrm>
            <a:prstGeom prst="rect">
              <a:avLst/>
            </a:prstGeom>
          </p:spPr>
        </p:pic>
        <p:sp>
          <p:nvSpPr>
            <p:cNvPr id="10" name="Rectangle 9">
              <a:extLst>
                <a:ext uri="{FF2B5EF4-FFF2-40B4-BE49-F238E27FC236}">
                  <a16:creationId xmlns:a16="http://schemas.microsoft.com/office/drawing/2014/main" id="{0DB95CF4-E3F5-9682-1664-14F86DCA8116}"/>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6A3981D0-B323-A589-549E-4C8A6D740D40}"/>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26520C5-1A7B-91A9-CA68-42EBA99B8A83}"/>
              </a:ext>
            </a:extLst>
          </p:cNvPr>
          <p:cNvSpPr txBox="1"/>
          <p:nvPr/>
        </p:nvSpPr>
        <p:spPr>
          <a:xfrm>
            <a:off x="1413387"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Financial Analysis</a:t>
            </a:r>
          </a:p>
        </p:txBody>
      </p:sp>
    </p:spTree>
    <p:extLst>
      <p:ext uri="{BB962C8B-B14F-4D97-AF65-F5344CB8AC3E}">
        <p14:creationId xmlns:p14="http://schemas.microsoft.com/office/powerpoint/2010/main" val="227148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2846" y="1032588"/>
            <a:ext cx="32472" cy="32472"/>
          </a:xfrm>
          <a:custGeom>
            <a:avLst/>
            <a:gdLst/>
            <a:ahLst/>
            <a:cxnLst/>
            <a:rect l="l" t="t" r="r" b="b"/>
            <a:pathLst>
              <a:path w="47625" h="47625">
                <a:moveTo>
                  <a:pt x="26970" y="47586"/>
                </a:moveTo>
                <a:lnTo>
                  <a:pt x="20654" y="47586"/>
                </a:lnTo>
                <a:lnTo>
                  <a:pt x="17617" y="46996"/>
                </a:lnTo>
                <a:lnTo>
                  <a:pt x="0" y="26936"/>
                </a:lnTo>
                <a:lnTo>
                  <a:pt x="0" y="20650"/>
                </a:lnTo>
                <a:lnTo>
                  <a:pt x="20654" y="0"/>
                </a:lnTo>
                <a:lnTo>
                  <a:pt x="26970" y="0"/>
                </a:lnTo>
                <a:lnTo>
                  <a:pt x="47625" y="23812"/>
                </a:lnTo>
                <a:lnTo>
                  <a:pt x="47624" y="26936"/>
                </a:lnTo>
                <a:lnTo>
                  <a:pt x="26970" y="47586"/>
                </a:lnTo>
                <a:close/>
              </a:path>
            </a:pathLst>
          </a:custGeom>
          <a:solidFill>
            <a:srgbClr val="001B1B"/>
          </a:solidFill>
        </p:spPr>
        <p:txBody>
          <a:bodyPr wrap="square" lIns="0" tIns="0" rIns="0" bIns="0" rtlCol="0"/>
          <a:lstStyle/>
          <a:p>
            <a:endParaRPr/>
          </a:p>
        </p:txBody>
      </p:sp>
      <p:sp>
        <p:nvSpPr>
          <p:cNvPr id="3" name="object 3"/>
          <p:cNvSpPr/>
          <p:nvPr/>
        </p:nvSpPr>
        <p:spPr>
          <a:xfrm>
            <a:off x="3032846" y="1207934"/>
            <a:ext cx="32472" cy="32472"/>
          </a:xfrm>
          <a:custGeom>
            <a:avLst/>
            <a:gdLst/>
            <a:ahLst/>
            <a:cxnLst/>
            <a:rect l="l" t="t" r="r" b="b"/>
            <a:pathLst>
              <a:path w="47625" h="47625">
                <a:moveTo>
                  <a:pt x="26970" y="47586"/>
                </a:moveTo>
                <a:lnTo>
                  <a:pt x="20654" y="47586"/>
                </a:lnTo>
                <a:lnTo>
                  <a:pt x="17617" y="46996"/>
                </a:lnTo>
                <a:lnTo>
                  <a:pt x="0" y="26974"/>
                </a:lnTo>
                <a:lnTo>
                  <a:pt x="0" y="20650"/>
                </a:lnTo>
                <a:lnTo>
                  <a:pt x="20654" y="0"/>
                </a:lnTo>
                <a:lnTo>
                  <a:pt x="26970" y="0"/>
                </a:lnTo>
                <a:lnTo>
                  <a:pt x="47625" y="23812"/>
                </a:lnTo>
                <a:lnTo>
                  <a:pt x="47624" y="26974"/>
                </a:lnTo>
                <a:lnTo>
                  <a:pt x="26970" y="47586"/>
                </a:lnTo>
                <a:close/>
              </a:path>
            </a:pathLst>
          </a:custGeom>
          <a:solidFill>
            <a:srgbClr val="001B1B"/>
          </a:solidFill>
        </p:spPr>
        <p:txBody>
          <a:bodyPr wrap="square" lIns="0" tIns="0" rIns="0" bIns="0" rtlCol="0"/>
          <a:lstStyle/>
          <a:p>
            <a:endParaRPr/>
          </a:p>
        </p:txBody>
      </p:sp>
      <p:grpSp>
        <p:nvGrpSpPr>
          <p:cNvPr id="11" name="Group 10">
            <a:extLst>
              <a:ext uri="{FF2B5EF4-FFF2-40B4-BE49-F238E27FC236}">
                <a16:creationId xmlns:a16="http://schemas.microsoft.com/office/drawing/2014/main" id="{7A9B1545-53B0-F3A5-63AB-33790252CA2D}"/>
              </a:ext>
            </a:extLst>
          </p:cNvPr>
          <p:cNvGrpSpPr/>
          <p:nvPr/>
        </p:nvGrpSpPr>
        <p:grpSpPr>
          <a:xfrm>
            <a:off x="228600" y="152400"/>
            <a:ext cx="6858978" cy="1276528"/>
            <a:chOff x="1218711" y="762000"/>
            <a:chExt cx="6858978" cy="1276528"/>
          </a:xfrm>
        </p:grpSpPr>
        <p:pic>
          <p:nvPicPr>
            <p:cNvPr id="12" name="Picture 11">
              <a:extLst>
                <a:ext uri="{FF2B5EF4-FFF2-40B4-BE49-F238E27FC236}">
                  <a16:creationId xmlns:a16="http://schemas.microsoft.com/office/drawing/2014/main" id="{03AD3D56-0A74-C940-E224-FA62F2171CD4}"/>
                </a:ext>
              </a:extLst>
            </p:cNvPr>
            <p:cNvPicPr>
              <a:picLocks noChangeAspect="1"/>
            </p:cNvPicPr>
            <p:nvPr/>
          </p:nvPicPr>
          <p:blipFill>
            <a:blip r:embed="rId3"/>
            <a:srcRect l="2174"/>
            <a:stretch/>
          </p:blipFill>
          <p:spPr>
            <a:xfrm>
              <a:off x="1218711" y="762000"/>
              <a:ext cx="6858978" cy="1276528"/>
            </a:xfrm>
            <a:prstGeom prst="rect">
              <a:avLst/>
            </a:prstGeom>
          </p:spPr>
        </p:pic>
        <p:sp>
          <p:nvSpPr>
            <p:cNvPr id="13" name="Rectangle 12">
              <a:extLst>
                <a:ext uri="{FF2B5EF4-FFF2-40B4-BE49-F238E27FC236}">
                  <a16:creationId xmlns:a16="http://schemas.microsoft.com/office/drawing/2014/main" id="{CF06528E-CA86-419B-2B37-B6415FC0C85A}"/>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C9F051E6-3EFC-2CEF-1CE5-CF0645481E66}"/>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1C5176-F774-2950-A6A9-02BD6E7D2C4A}"/>
              </a:ext>
            </a:extLst>
          </p:cNvPr>
          <p:cNvSpPr txBox="1"/>
          <p:nvPr/>
        </p:nvSpPr>
        <p:spPr>
          <a:xfrm>
            <a:off x="1419676" y="1295400"/>
            <a:ext cx="7022952"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Funding Needs by Phase</a:t>
            </a:r>
          </a:p>
        </p:txBody>
      </p:sp>
      <p:pic>
        <p:nvPicPr>
          <p:cNvPr id="5" name="Picture 4" descr="A purple and black sign&#10;&#10;AI-generated content may be incorrect.">
            <a:extLst>
              <a:ext uri="{FF2B5EF4-FFF2-40B4-BE49-F238E27FC236}">
                <a16:creationId xmlns:a16="http://schemas.microsoft.com/office/drawing/2014/main" id="{E051AA10-55CF-BC0D-1C23-A2811882C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876" y="1638170"/>
            <a:ext cx="3685724" cy="907881"/>
          </a:xfrm>
          <a:prstGeom prst="rect">
            <a:avLst/>
          </a:prstGeom>
        </p:spPr>
      </p:pic>
      <p:pic>
        <p:nvPicPr>
          <p:cNvPr id="17" name="Picture 16" descr="A close-up of a card&#10;&#10;AI-generated content may be incorrect.">
            <a:extLst>
              <a:ext uri="{FF2B5EF4-FFF2-40B4-BE49-F238E27FC236}">
                <a16:creationId xmlns:a16="http://schemas.microsoft.com/office/drawing/2014/main" id="{F389A21F-CAAA-2D6F-F9DC-943494932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688" y="4754674"/>
            <a:ext cx="3810001" cy="1569926"/>
          </a:xfrm>
          <a:prstGeom prst="rect">
            <a:avLst/>
          </a:prstGeom>
        </p:spPr>
      </p:pic>
      <p:pic>
        <p:nvPicPr>
          <p:cNvPr id="7" name="Picture 6" descr="A blue and white bus with white text&#10;&#10;AI-generated content may be incorrect.">
            <a:extLst>
              <a:ext uri="{FF2B5EF4-FFF2-40B4-BE49-F238E27FC236}">
                <a16:creationId xmlns:a16="http://schemas.microsoft.com/office/drawing/2014/main" id="{EFA6A644-F7AA-DF85-B91A-DF067A1A05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7241" y="2588117"/>
            <a:ext cx="3566893" cy="21665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62000" y="609600"/>
            <a:ext cx="432522" cy="204082"/>
          </a:xfrm>
          <a:prstGeom prst="rect">
            <a:avLst/>
          </a:prstGeom>
        </p:spPr>
        <p:txBody>
          <a:bodyPr vert="horz" wrap="square" lIns="0" tIns="9957" rIns="0" bIns="0" rtlCol="0">
            <a:spAutoFit/>
          </a:bodyPr>
          <a:lstStyle/>
          <a:p>
            <a:pPr marL="8659">
              <a:spcBef>
                <a:spcPts val="78"/>
              </a:spcBef>
            </a:pPr>
            <a:r>
              <a:rPr sz="1261" b="1" spc="-44" dirty="0">
                <a:solidFill>
                  <a:srgbClr val="001B1B"/>
                </a:solidFill>
                <a:latin typeface="Arial"/>
                <a:cs typeface="Arial"/>
              </a:rPr>
              <a:t>Goals</a:t>
            </a:r>
            <a:endParaRPr sz="1261" dirty="0">
              <a:latin typeface="Arial"/>
              <a:cs typeface="Arial"/>
            </a:endParaRPr>
          </a:p>
        </p:txBody>
      </p:sp>
      <p:grpSp>
        <p:nvGrpSpPr>
          <p:cNvPr id="6" name="Group 5">
            <a:extLst>
              <a:ext uri="{FF2B5EF4-FFF2-40B4-BE49-F238E27FC236}">
                <a16:creationId xmlns:a16="http://schemas.microsoft.com/office/drawing/2014/main" id="{9EC38963-D6B0-AA50-8F60-18EE43A73640}"/>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BE0263C0-2DE7-6A12-1C00-F01B3CC807FC}"/>
                </a:ext>
              </a:extLst>
            </p:cNvPr>
            <p:cNvPicPr>
              <a:picLocks noChangeAspect="1"/>
            </p:cNvPicPr>
            <p:nvPr/>
          </p:nvPicPr>
          <p:blipFill>
            <a:blip r:embed="rId3"/>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E19CD7DF-DA7D-A071-0441-AE42A2574E14}"/>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6641A7A6-1B40-5257-BE1C-D8635AEF857A}"/>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DCED551-4390-4BFF-E79B-1FC067ED9449}"/>
              </a:ext>
            </a:extLst>
          </p:cNvPr>
          <p:cNvSpPr txBox="1"/>
          <p:nvPr/>
        </p:nvSpPr>
        <p:spPr>
          <a:xfrm>
            <a:off x="1447800" y="1294778"/>
            <a:ext cx="7087089"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Purpose of Study       </a:t>
            </a:r>
          </a:p>
        </p:txBody>
      </p:sp>
      <p:pic>
        <p:nvPicPr>
          <p:cNvPr id="11" name="Picture 10" descr="A diagram of different types of travel&#10;&#10;AI-generated content may be incorrect.">
            <a:extLst>
              <a:ext uri="{FF2B5EF4-FFF2-40B4-BE49-F238E27FC236}">
                <a16:creationId xmlns:a16="http://schemas.microsoft.com/office/drawing/2014/main" id="{6A60891C-D5FD-1D76-0013-A33C80D49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626674"/>
            <a:ext cx="6114016" cy="2045935"/>
          </a:xfrm>
          <a:prstGeom prst="rect">
            <a:avLst/>
          </a:prstGeom>
        </p:spPr>
      </p:pic>
      <p:sp>
        <p:nvSpPr>
          <p:cNvPr id="5" name="object 5"/>
          <p:cNvSpPr txBox="1"/>
          <p:nvPr/>
        </p:nvSpPr>
        <p:spPr>
          <a:xfrm>
            <a:off x="1524000" y="3672609"/>
            <a:ext cx="7353789" cy="2543966"/>
          </a:xfrm>
          <a:prstGeom prst="rect">
            <a:avLst/>
          </a:prstGeom>
        </p:spPr>
        <p:txBody>
          <a:bodyPr vert="horz" wrap="square" lIns="0" tIns="80963" rIns="0" bIns="0" rtlCol="0">
            <a:spAutoFit/>
          </a:bodyPr>
          <a:lstStyle/>
          <a:p>
            <a:pPr marL="8659">
              <a:spcBef>
                <a:spcPts val="637"/>
              </a:spcBef>
            </a:pPr>
            <a:r>
              <a:rPr sz="1400" b="1" dirty="0">
                <a:solidFill>
                  <a:srgbClr val="2D396D"/>
                </a:solidFill>
                <a:latin typeface="Arimo" panose="020B0604020202020204" pitchFamily="34" charset="0"/>
                <a:ea typeface="Arimo" panose="020B0604020202020204" pitchFamily="34" charset="0"/>
                <a:cs typeface="Arimo" panose="020B0604020202020204" pitchFamily="34" charset="0"/>
              </a:rPr>
              <a:t>Enhance Transit, Cycling, and Pedestrian Travel:</a:t>
            </a:r>
          </a:p>
          <a:p>
            <a:pPr marL="8659" marR="30739">
              <a:spcAft>
                <a:spcPts val="12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Evaluate feasibility of a regional public transportation network, recommend next steps to construct a public transportation network.</a:t>
            </a:r>
            <a:endParaRPr sz="800" dirty="0">
              <a:latin typeface="Arimo" panose="020B0604020202020204" pitchFamily="34" charset="0"/>
              <a:ea typeface="Arimo" panose="020B0604020202020204" pitchFamily="34" charset="0"/>
              <a:cs typeface="Arimo" panose="020B0604020202020204" pitchFamily="34" charset="0"/>
            </a:endParaRPr>
          </a:p>
          <a:p>
            <a:pPr marL="8659"/>
            <a:r>
              <a:rPr sz="1400" b="1" dirty="0">
                <a:solidFill>
                  <a:srgbClr val="FA6B00"/>
                </a:solidFill>
                <a:latin typeface="Arimo" panose="020B0604020202020204" pitchFamily="34" charset="0"/>
                <a:ea typeface="Arimo" panose="020B0604020202020204" pitchFamily="34" charset="0"/>
                <a:cs typeface="Arimo" panose="020B0604020202020204" pitchFamily="34" charset="0"/>
              </a:rPr>
              <a:t>Provide an Efficient Transportation System:</a:t>
            </a:r>
            <a:endParaRPr sz="1400" b="1" dirty="0">
              <a:latin typeface="Arimo" panose="020B0604020202020204" pitchFamily="34" charset="0"/>
              <a:ea typeface="Arimo" panose="020B0604020202020204" pitchFamily="34" charset="0"/>
              <a:cs typeface="Arimo" panose="020B0604020202020204" pitchFamily="34" charset="0"/>
            </a:endParaRPr>
          </a:p>
          <a:p>
            <a:pPr marL="8659" marR="95680">
              <a:spcAft>
                <a:spcPts val="12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Reduce traffic congestion by providing alternatives to car travel, introduce publicly funded transportation options.</a:t>
            </a:r>
            <a:endParaRPr sz="800" dirty="0">
              <a:latin typeface="Arimo" panose="020B0604020202020204" pitchFamily="34" charset="0"/>
              <a:ea typeface="Arimo" panose="020B0604020202020204" pitchFamily="34" charset="0"/>
              <a:cs typeface="Arimo" panose="020B0604020202020204" pitchFamily="34" charset="0"/>
            </a:endParaRPr>
          </a:p>
          <a:p>
            <a:pPr marL="8659"/>
            <a:r>
              <a:rPr sz="1400" b="1" dirty="0">
                <a:solidFill>
                  <a:srgbClr val="00D083"/>
                </a:solidFill>
                <a:latin typeface="Arimo" panose="020B0604020202020204" pitchFamily="34" charset="0"/>
                <a:ea typeface="Arimo" panose="020B0604020202020204" pitchFamily="34" charset="0"/>
                <a:cs typeface="Arimo" panose="020B0604020202020204" pitchFamily="34" charset="0"/>
              </a:rPr>
              <a:t>Enhance Connections Between Transportation Systems:</a:t>
            </a:r>
            <a:endParaRPr sz="1400" b="1" dirty="0">
              <a:latin typeface="Arimo" panose="020B0604020202020204" pitchFamily="34" charset="0"/>
              <a:ea typeface="Arimo" panose="020B0604020202020204" pitchFamily="34" charset="0"/>
              <a:cs typeface="Arimo" panose="020B0604020202020204" pitchFamily="34" charset="0"/>
            </a:endParaRPr>
          </a:p>
          <a:p>
            <a:pPr marL="8659" marR="3464">
              <a:spcAft>
                <a:spcPts val="1200"/>
              </a:spcAft>
            </a:pPr>
            <a:r>
              <a:rPr sz="1000" dirty="0">
                <a:solidFill>
                  <a:srgbClr val="001B1B"/>
                </a:solidFill>
                <a:latin typeface="Arimo" panose="020B0604020202020204" pitchFamily="34" charset="0"/>
                <a:ea typeface="Arimo" panose="020B0604020202020204" pitchFamily="34" charset="0"/>
                <a:cs typeface="Arimo" panose="020B0604020202020204" pitchFamily="34" charset="0"/>
              </a:rPr>
              <a:t>Introduce a bus mode to increase the range of bicycle and pedestrian travel, evaluate park-and-ride options.</a:t>
            </a:r>
            <a:endParaRPr sz="800" dirty="0">
              <a:latin typeface="Arimo" panose="020B0604020202020204" pitchFamily="34" charset="0"/>
              <a:ea typeface="Arimo" panose="020B0604020202020204" pitchFamily="34" charset="0"/>
              <a:cs typeface="Arimo" panose="020B0604020202020204" pitchFamily="34" charset="0"/>
            </a:endParaRPr>
          </a:p>
          <a:p>
            <a:pPr marL="8659"/>
            <a:r>
              <a:rPr sz="1400" b="1" dirty="0">
                <a:solidFill>
                  <a:srgbClr val="9B51E0"/>
                </a:solidFill>
                <a:latin typeface="Arimo" panose="020B0604020202020204" pitchFamily="34" charset="0"/>
                <a:ea typeface="Arimo" panose="020B0604020202020204" pitchFamily="34" charset="0"/>
                <a:cs typeface="Arimo" panose="020B0604020202020204" pitchFamily="34" charset="0"/>
              </a:rPr>
              <a:t>Support Community Development &amp; Economic Growth:</a:t>
            </a:r>
            <a:endParaRPr lang="en-US" sz="1400" b="1" dirty="0">
              <a:solidFill>
                <a:srgbClr val="9B51E0"/>
              </a:solidFill>
              <a:latin typeface="Arimo" panose="020B0604020202020204" pitchFamily="34" charset="0"/>
              <a:ea typeface="Arimo" panose="020B0604020202020204" pitchFamily="34" charset="0"/>
              <a:cs typeface="Arimo" panose="020B0604020202020204" pitchFamily="34" charset="0"/>
            </a:endParaRPr>
          </a:p>
          <a:p>
            <a:pPr marL="8659" marR="203483">
              <a:spcAft>
                <a:spcPts val="1200"/>
              </a:spcAft>
            </a:pPr>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Enhance public transportation options for commuters, shoppers, and tourists.</a:t>
            </a:r>
            <a:endParaRPr lang="en-US" sz="1000" dirty="0">
              <a:latin typeface="Arimo" panose="020B0604020202020204" pitchFamily="34" charset="0"/>
              <a:ea typeface="Arimo" panose="020B0604020202020204" pitchFamily="34" charset="0"/>
              <a:cs typeface="Arimo" panose="020B0604020202020204" pitchFamily="34" charset="0"/>
            </a:endParaRPr>
          </a:p>
          <a:p>
            <a:pPr marL="8659"/>
            <a:r>
              <a:rPr lang="en-US" sz="1400" b="1" dirty="0">
                <a:solidFill>
                  <a:srgbClr val="CF2E2E"/>
                </a:solidFill>
                <a:latin typeface="Arimo" panose="020B0604020202020204" pitchFamily="34" charset="0"/>
                <a:ea typeface="Arimo" panose="020B0604020202020204" pitchFamily="34" charset="0"/>
                <a:cs typeface="Arimo" panose="020B0604020202020204" pitchFamily="34" charset="0"/>
              </a:rPr>
              <a:t>Provide a Balance Between Development and Quality of Life:</a:t>
            </a:r>
            <a:endParaRPr lang="en-US" sz="1400" b="1" dirty="0">
              <a:latin typeface="Arimo" panose="020B0604020202020204" pitchFamily="34" charset="0"/>
              <a:ea typeface="Arimo" panose="020B0604020202020204" pitchFamily="34" charset="0"/>
              <a:cs typeface="Arimo" panose="020B0604020202020204" pitchFamily="34" charset="0"/>
            </a:endParaRPr>
          </a:p>
          <a:p>
            <a:pPr marL="8659" marR="3464"/>
            <a:r>
              <a:rPr lang="en-US" sz="1000" dirty="0">
                <a:solidFill>
                  <a:srgbClr val="001B1B"/>
                </a:solidFill>
                <a:latin typeface="Arimo" panose="020B0604020202020204" pitchFamily="34" charset="0"/>
                <a:ea typeface="Arimo" panose="020B0604020202020204" pitchFamily="34" charset="0"/>
                <a:cs typeface="Arimo" panose="020B0604020202020204" pitchFamily="34" charset="0"/>
              </a:rPr>
              <a:t>Improve air quality through reduced vehicle emissions, provide accessible transportation options for more residents.</a:t>
            </a:r>
            <a:endParaRPr lang="en-US"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7D8635-D453-25C6-A33F-80AD77A3D56B}"/>
              </a:ext>
            </a:extLst>
          </p:cNvPr>
          <p:cNvSpPr/>
          <p:nvPr/>
        </p:nvSpPr>
        <p:spPr>
          <a:xfrm>
            <a:off x="4724400" y="3276600"/>
            <a:ext cx="5029201" cy="276161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9"/>
          <p:cNvSpPr txBox="1"/>
          <p:nvPr/>
        </p:nvSpPr>
        <p:spPr>
          <a:xfrm>
            <a:off x="1524000" y="1600200"/>
            <a:ext cx="5715000" cy="4305800"/>
          </a:xfrm>
          <a:prstGeom prst="rect">
            <a:avLst/>
          </a:prstGeom>
        </p:spPr>
        <p:txBody>
          <a:bodyPr vert="horz" wrap="square" lIns="0" tIns="92652" rIns="0" bIns="0" rtlCol="0">
            <a:spAutoFit/>
          </a:bodyPr>
          <a:lstStyle/>
          <a:p>
            <a:pPr marL="8659" marR="3464" algn="just">
              <a:lnSpc>
                <a:spcPct val="114199"/>
              </a:lnSpc>
              <a:spcBef>
                <a:spcPts val="330"/>
              </a:spcBef>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Successful implementation of fixed-route public transportation and enhancement of existing public transportation in Meade and Hardin Counties will require action from many stakeholders and supporters.</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8659" marR="3464" algn="just">
              <a:lnSpc>
                <a:spcPct val="114199"/>
              </a:lnSpc>
              <a:spcBef>
                <a:spcPts val="330"/>
              </a:spcBef>
            </a:pPr>
            <a:endParaRPr sz="600" b="1" dirty="0">
              <a:latin typeface="Arimo" panose="020B0604020202020204" pitchFamily="34" charset="0"/>
              <a:ea typeface="Arimo" panose="020B0604020202020204" pitchFamily="34" charset="0"/>
              <a:cs typeface="Arimo" panose="020B0604020202020204" pitchFamily="34" charset="0"/>
            </a:endParaRPr>
          </a:p>
          <a:p>
            <a:pPr marL="8659">
              <a:spcBef>
                <a:spcPts val="3"/>
              </a:spcBef>
            </a:pPr>
            <a:r>
              <a:rPr sz="1300" b="1" u="sng" dirty="0">
                <a:solidFill>
                  <a:srgbClr val="2A5A8E"/>
                </a:solidFill>
                <a:latin typeface="Arimo" panose="020B0604020202020204" pitchFamily="34" charset="0"/>
                <a:ea typeface="Arimo" panose="020B0604020202020204" pitchFamily="34" charset="0"/>
                <a:cs typeface="Arimo" panose="020B0604020202020204" pitchFamily="34" charset="0"/>
              </a:rPr>
              <a:t>Step 1</a:t>
            </a:r>
          </a:p>
          <a:p>
            <a:pPr marL="299168" indent="-171450">
              <a:spcBef>
                <a:spcPts val="641"/>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Establish a vanpool coordinator</a:t>
            </a:r>
            <a:endParaRPr sz="1300" b="1" dirty="0">
              <a:latin typeface="Arimo" panose="020B0604020202020204" pitchFamily="34" charset="0"/>
              <a:ea typeface="Arimo" panose="020B0604020202020204" pitchFamily="34" charset="0"/>
              <a:cs typeface="Arimo" panose="020B0604020202020204" pitchFamily="34" charset="0"/>
            </a:endParaRPr>
          </a:p>
          <a:p>
            <a:pPr marL="299168" indent="-171450">
              <a:spcBef>
                <a:spcPts val="142"/>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Apply for and earmark FY26 funds for operating and capital costs</a:t>
            </a:r>
            <a:endParaRPr sz="1300" b="1" dirty="0">
              <a:latin typeface="Arimo" panose="020B0604020202020204" pitchFamily="34" charset="0"/>
              <a:ea typeface="Arimo" panose="020B0604020202020204" pitchFamily="34" charset="0"/>
              <a:cs typeface="Arimo" panose="020B0604020202020204" pitchFamily="34" charset="0"/>
            </a:endParaRPr>
          </a:p>
          <a:p>
            <a:pPr>
              <a:spcBef>
                <a:spcPts val="617"/>
              </a:spcBef>
            </a:pPr>
            <a:endParaRPr sz="1300" b="1" dirty="0">
              <a:latin typeface="Arimo" panose="020B0604020202020204" pitchFamily="34" charset="0"/>
              <a:ea typeface="Arimo" panose="020B0604020202020204" pitchFamily="34" charset="0"/>
              <a:cs typeface="Arimo" panose="020B0604020202020204" pitchFamily="34" charset="0"/>
            </a:endParaRPr>
          </a:p>
          <a:p>
            <a:pPr marL="8659"/>
            <a:r>
              <a:rPr sz="1300" b="1" u="sng" dirty="0">
                <a:solidFill>
                  <a:srgbClr val="2A5A8E"/>
                </a:solidFill>
                <a:latin typeface="Arimo" panose="020B0604020202020204" pitchFamily="34" charset="0"/>
                <a:ea typeface="Arimo" panose="020B0604020202020204" pitchFamily="34" charset="0"/>
                <a:cs typeface="Arimo" panose="020B0604020202020204" pitchFamily="34" charset="0"/>
              </a:rPr>
              <a:t>Step 2</a:t>
            </a:r>
          </a:p>
          <a:p>
            <a:pPr marL="299168" marR="1225662" indent="-171450">
              <a:lnSpc>
                <a:spcPct val="114199"/>
              </a:lnSpc>
              <a:spcBef>
                <a:spcPts val="423"/>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Perform public engagement </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1225662" indent="-171450">
              <a:lnSpc>
                <a:spcPct val="114199"/>
              </a:lnSpc>
              <a:spcBef>
                <a:spcPts val="423"/>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Purchase six to nine cutaway buses </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299168" marR="1225662" indent="-171450">
              <a:lnSpc>
                <a:spcPct val="114199"/>
              </a:lnSpc>
              <a:spcBef>
                <a:spcPts val="423"/>
              </a:spcBef>
              <a:buFont typeface="Courier New" panose="02070309020205020404" pitchFamily="49" charset="0"/>
              <a:buChar char="o"/>
            </a:pPr>
            <a:r>
              <a:rPr sz="1300" b="1" dirty="0">
                <a:solidFill>
                  <a:srgbClr val="001B1B"/>
                </a:solidFill>
                <a:latin typeface="Arimo" panose="020B0604020202020204" pitchFamily="34" charset="0"/>
                <a:ea typeface="Arimo" panose="020B0604020202020204" pitchFamily="34" charset="0"/>
                <a:cs typeface="Arimo" panose="020B0604020202020204" pitchFamily="34" charset="0"/>
              </a:rPr>
              <a:t>Finalize details of new service</a:t>
            </a:r>
            <a:endPar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8659">
              <a:spcBef>
                <a:spcPts val="774"/>
              </a:spcBef>
            </a:pPr>
            <a:r>
              <a:rPr lang="en-US" sz="1300" b="1" u="sng" dirty="0">
                <a:solidFill>
                  <a:srgbClr val="2A5A8E"/>
                </a:solidFill>
                <a:latin typeface="Arimo" panose="020B0604020202020204" pitchFamily="34" charset="0"/>
                <a:ea typeface="Arimo" panose="020B0604020202020204" pitchFamily="34" charset="0"/>
                <a:cs typeface="Arimo" panose="020B0604020202020204" pitchFamily="34" charset="0"/>
              </a:rPr>
              <a:t>Step 3</a:t>
            </a:r>
          </a:p>
          <a:p>
            <a:pPr marL="299168" marR="1523526" indent="-171450">
              <a:lnSpc>
                <a:spcPct val="112100"/>
              </a:lnSpc>
              <a:spcBef>
                <a:spcPts val="498"/>
              </a:spcBef>
              <a:buFont typeface="Courier New" panose="02070309020205020404" pitchFamily="49" charset="0"/>
              <a:buChar char="o"/>
            </a:pP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Install bus stop signs and shelters </a:t>
            </a:r>
          </a:p>
          <a:p>
            <a:pPr marL="299168" marR="1523526" indent="-171450">
              <a:lnSpc>
                <a:spcPct val="112100"/>
              </a:lnSpc>
              <a:spcBef>
                <a:spcPts val="498"/>
              </a:spcBef>
              <a:buFont typeface="Courier New" panose="02070309020205020404" pitchFamily="49" charset="0"/>
              <a:buChar char="o"/>
            </a:pP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Advertise upcoming bus service </a:t>
            </a:r>
          </a:p>
          <a:p>
            <a:pPr marL="299168" marR="1523526" indent="-171450">
              <a:lnSpc>
                <a:spcPct val="112100"/>
              </a:lnSpc>
              <a:spcBef>
                <a:spcPts val="498"/>
              </a:spcBef>
              <a:buFont typeface="Courier New" panose="02070309020205020404" pitchFamily="49" charset="0"/>
              <a:buChar char="o"/>
            </a:pPr>
            <a:r>
              <a:rPr lang="en-US" sz="1300" b="1" dirty="0">
                <a:solidFill>
                  <a:srgbClr val="001B1B"/>
                </a:solidFill>
                <a:latin typeface="Arimo" panose="020B0604020202020204" pitchFamily="34" charset="0"/>
                <a:ea typeface="Arimo" panose="020B0604020202020204" pitchFamily="34" charset="0"/>
                <a:cs typeface="Arimo" panose="020B0604020202020204" pitchFamily="34" charset="0"/>
              </a:rPr>
              <a:t>Implement new service</a:t>
            </a:r>
            <a:endParaRPr lang="en-US" sz="1300" b="1" dirty="0">
              <a:latin typeface="Arimo" panose="020B0604020202020204" pitchFamily="34" charset="0"/>
              <a:ea typeface="Arimo" panose="020B0604020202020204" pitchFamily="34" charset="0"/>
              <a:cs typeface="Arimo" panose="020B0604020202020204" pitchFamily="34" charset="0"/>
            </a:endParaRPr>
          </a:p>
          <a:p>
            <a:pPr marL="127718" marR="1225662">
              <a:lnSpc>
                <a:spcPct val="114199"/>
              </a:lnSpc>
              <a:spcBef>
                <a:spcPts val="423"/>
              </a:spcBef>
            </a:pP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10" name="Group 9">
            <a:extLst>
              <a:ext uri="{FF2B5EF4-FFF2-40B4-BE49-F238E27FC236}">
                <a16:creationId xmlns:a16="http://schemas.microsoft.com/office/drawing/2014/main" id="{81FE19BF-354B-0C4F-4661-BB547843EADB}"/>
              </a:ext>
            </a:extLst>
          </p:cNvPr>
          <p:cNvGrpSpPr/>
          <p:nvPr/>
        </p:nvGrpSpPr>
        <p:grpSpPr>
          <a:xfrm>
            <a:off x="228600" y="152400"/>
            <a:ext cx="6858978" cy="1276528"/>
            <a:chOff x="1218711" y="762000"/>
            <a:chExt cx="6858978" cy="1276528"/>
          </a:xfrm>
        </p:grpSpPr>
        <p:pic>
          <p:nvPicPr>
            <p:cNvPr id="11" name="Picture 10">
              <a:extLst>
                <a:ext uri="{FF2B5EF4-FFF2-40B4-BE49-F238E27FC236}">
                  <a16:creationId xmlns:a16="http://schemas.microsoft.com/office/drawing/2014/main" id="{023AFD6D-7CFE-EBC6-BBC4-7B1BA9D52B3A}"/>
                </a:ext>
              </a:extLst>
            </p:cNvPr>
            <p:cNvPicPr>
              <a:picLocks noChangeAspect="1"/>
            </p:cNvPicPr>
            <p:nvPr/>
          </p:nvPicPr>
          <p:blipFill>
            <a:blip r:embed="rId3"/>
            <a:srcRect l="2174"/>
            <a:stretch/>
          </p:blipFill>
          <p:spPr>
            <a:xfrm>
              <a:off x="1218711" y="762000"/>
              <a:ext cx="6858978" cy="1276528"/>
            </a:xfrm>
            <a:prstGeom prst="rect">
              <a:avLst/>
            </a:prstGeom>
          </p:spPr>
        </p:pic>
        <p:sp>
          <p:nvSpPr>
            <p:cNvPr id="12" name="Rectangle 11">
              <a:extLst>
                <a:ext uri="{FF2B5EF4-FFF2-40B4-BE49-F238E27FC236}">
                  <a16:creationId xmlns:a16="http://schemas.microsoft.com/office/drawing/2014/main" id="{A041CEAF-7DC4-C87F-7041-6B5099E57C45}"/>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849FB5CB-C50C-6F5F-061E-F783FA7E56B3}"/>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162650-822C-5A42-041D-EFC3FAC37FC7}"/>
              </a:ext>
            </a:extLst>
          </p:cNvPr>
          <p:cNvSpPr txBox="1"/>
          <p:nvPr/>
        </p:nvSpPr>
        <p:spPr>
          <a:xfrm>
            <a:off x="1447800" y="1307068"/>
            <a:ext cx="72390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Next Steps</a:t>
            </a:r>
          </a:p>
        </p:txBody>
      </p:sp>
      <p:pic>
        <p:nvPicPr>
          <p:cNvPr id="4" name="Picture 3" descr="A diagram of a variety of objects&#10;&#10;AI-generated content may be incorrect.">
            <a:extLst>
              <a:ext uri="{FF2B5EF4-FFF2-40B4-BE49-F238E27FC236}">
                <a16:creationId xmlns:a16="http://schemas.microsoft.com/office/drawing/2014/main" id="{20736184-B035-4BCA-9032-F3A35B1B6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215" y="3504889"/>
            <a:ext cx="3936032" cy="23625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32846" y="571491"/>
            <a:ext cx="32472" cy="32472"/>
          </a:xfrm>
          <a:custGeom>
            <a:avLst/>
            <a:gdLst/>
            <a:ahLst/>
            <a:cxnLst/>
            <a:rect l="l" t="t" r="r" b="b"/>
            <a:pathLst>
              <a:path w="47625" h="47625">
                <a:moveTo>
                  <a:pt x="26970" y="47586"/>
                </a:moveTo>
                <a:lnTo>
                  <a:pt x="20654" y="47586"/>
                </a:lnTo>
                <a:lnTo>
                  <a:pt x="17617" y="46996"/>
                </a:lnTo>
                <a:lnTo>
                  <a:pt x="0" y="26936"/>
                </a:lnTo>
                <a:lnTo>
                  <a:pt x="0" y="20650"/>
                </a:lnTo>
                <a:lnTo>
                  <a:pt x="20654" y="0"/>
                </a:lnTo>
                <a:lnTo>
                  <a:pt x="26970" y="0"/>
                </a:lnTo>
                <a:lnTo>
                  <a:pt x="47625" y="23812"/>
                </a:lnTo>
                <a:lnTo>
                  <a:pt x="47624" y="26936"/>
                </a:lnTo>
                <a:lnTo>
                  <a:pt x="26970" y="47586"/>
                </a:lnTo>
                <a:close/>
              </a:path>
            </a:pathLst>
          </a:custGeom>
          <a:solidFill>
            <a:srgbClr val="001B1B"/>
          </a:solidFill>
        </p:spPr>
        <p:txBody>
          <a:bodyPr wrap="square" lIns="0" tIns="0" rIns="0" bIns="0" rtlCol="0"/>
          <a:lstStyle/>
          <a:p>
            <a:endParaRPr/>
          </a:p>
        </p:txBody>
      </p:sp>
      <p:sp>
        <p:nvSpPr>
          <p:cNvPr id="3" name="object 3"/>
          <p:cNvSpPr/>
          <p:nvPr/>
        </p:nvSpPr>
        <p:spPr>
          <a:xfrm>
            <a:off x="3032846" y="740343"/>
            <a:ext cx="32472" cy="32472"/>
          </a:xfrm>
          <a:custGeom>
            <a:avLst/>
            <a:gdLst/>
            <a:ahLst/>
            <a:cxnLst/>
            <a:rect l="l" t="t" r="r" b="b"/>
            <a:pathLst>
              <a:path w="47625" h="47625">
                <a:moveTo>
                  <a:pt x="26970" y="47586"/>
                </a:moveTo>
                <a:lnTo>
                  <a:pt x="20654" y="47586"/>
                </a:lnTo>
                <a:lnTo>
                  <a:pt x="17617" y="46996"/>
                </a:lnTo>
                <a:lnTo>
                  <a:pt x="0" y="26974"/>
                </a:lnTo>
                <a:lnTo>
                  <a:pt x="0" y="20650"/>
                </a:lnTo>
                <a:lnTo>
                  <a:pt x="20654" y="0"/>
                </a:lnTo>
                <a:lnTo>
                  <a:pt x="26970" y="0"/>
                </a:lnTo>
                <a:lnTo>
                  <a:pt x="47625" y="23812"/>
                </a:lnTo>
                <a:lnTo>
                  <a:pt x="47624" y="26974"/>
                </a:lnTo>
                <a:lnTo>
                  <a:pt x="26970" y="47586"/>
                </a:lnTo>
                <a:close/>
              </a:path>
            </a:pathLst>
          </a:custGeom>
          <a:solidFill>
            <a:srgbClr val="001B1B"/>
          </a:solidFill>
        </p:spPr>
        <p:txBody>
          <a:bodyPr wrap="square" lIns="0" tIns="0" rIns="0" bIns="0" rtlCol="0"/>
          <a:lstStyle/>
          <a:p>
            <a:endParaRPr/>
          </a:p>
        </p:txBody>
      </p:sp>
      <p:sp>
        <p:nvSpPr>
          <p:cNvPr id="4" name="object 4"/>
          <p:cNvSpPr/>
          <p:nvPr/>
        </p:nvSpPr>
        <p:spPr>
          <a:xfrm>
            <a:off x="3032846" y="909195"/>
            <a:ext cx="32472" cy="32472"/>
          </a:xfrm>
          <a:custGeom>
            <a:avLst/>
            <a:gdLst/>
            <a:ahLst/>
            <a:cxnLst/>
            <a:rect l="l" t="t" r="r" b="b"/>
            <a:pathLst>
              <a:path w="47625" h="47625">
                <a:moveTo>
                  <a:pt x="26970" y="47586"/>
                </a:moveTo>
                <a:lnTo>
                  <a:pt x="20654" y="47586"/>
                </a:lnTo>
                <a:lnTo>
                  <a:pt x="17617" y="46996"/>
                </a:lnTo>
                <a:lnTo>
                  <a:pt x="0" y="26974"/>
                </a:lnTo>
                <a:lnTo>
                  <a:pt x="0" y="20612"/>
                </a:lnTo>
                <a:lnTo>
                  <a:pt x="20654" y="0"/>
                </a:lnTo>
                <a:lnTo>
                  <a:pt x="26970" y="0"/>
                </a:lnTo>
                <a:lnTo>
                  <a:pt x="47625" y="23812"/>
                </a:lnTo>
                <a:lnTo>
                  <a:pt x="47624" y="26974"/>
                </a:lnTo>
                <a:lnTo>
                  <a:pt x="26970" y="47586"/>
                </a:lnTo>
                <a:close/>
              </a:path>
            </a:pathLst>
          </a:custGeom>
          <a:solidFill>
            <a:srgbClr val="001B1B"/>
          </a:solidFill>
        </p:spPr>
        <p:txBody>
          <a:bodyPr wrap="square" lIns="0" tIns="0" rIns="0" bIns="0" rtlCol="0"/>
          <a:lstStyle/>
          <a:p>
            <a:endParaRPr/>
          </a:p>
        </p:txBody>
      </p:sp>
      <p:sp>
        <p:nvSpPr>
          <p:cNvPr id="9" name="object 9"/>
          <p:cNvSpPr txBox="1"/>
          <p:nvPr/>
        </p:nvSpPr>
        <p:spPr>
          <a:xfrm>
            <a:off x="1524000" y="1676400"/>
            <a:ext cx="6629400" cy="3190472"/>
          </a:xfrm>
          <a:prstGeom prst="rect">
            <a:avLst/>
          </a:prstGeom>
        </p:spPr>
        <p:txBody>
          <a:bodyPr vert="horz" wrap="square" lIns="0" tIns="98281" rIns="0" bIns="0" rtlCol="0">
            <a:spAutoFit/>
          </a:bodyPr>
          <a:lstStyle/>
          <a:p>
            <a:pPr marL="8659" marR="3464">
              <a:lnSpc>
                <a:spcPct val="113500"/>
              </a:lnSpc>
              <a:spcBef>
                <a:spcPts val="481"/>
              </a:spcBef>
              <a:spcAft>
                <a:spcPts val="1200"/>
              </a:spcAft>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Any new public transportation service that REMPO or TACK undertakes is subject to public engagement and equity requirements laid out in REMPO’s Public Participation Plan and the Lincoln Trail Area Development District’s (LTADD) Title VI Implementation Plan:</a:t>
            </a:r>
            <a:endParaRPr lang="en-US" sz="1400" b="1" dirty="0">
              <a:latin typeface="Arimo" panose="020B0604020202020204" pitchFamily="34" charset="0"/>
              <a:ea typeface="Arimo" panose="020B0604020202020204" pitchFamily="34" charset="0"/>
              <a:cs typeface="Arimo" panose="020B0604020202020204" pitchFamily="34" charset="0"/>
            </a:endParaRPr>
          </a:p>
          <a:p>
            <a:pPr marL="180109" marR="3464" indent="-171450">
              <a:lnSpc>
                <a:spcPct val="113500"/>
              </a:lnSpc>
              <a:spcBef>
                <a:spcPts val="481"/>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Equity analysis of all residents within the boundaries of public transportation projects</a:t>
            </a:r>
            <a:r>
              <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rPr>
              <a:t> </a:t>
            </a:r>
          </a:p>
          <a:p>
            <a:pPr marL="180109" marR="3464" indent="-171450">
              <a:lnSpc>
                <a:spcPct val="113500"/>
              </a:lnSpc>
              <a:spcBef>
                <a:spcPts val="481"/>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Strategies to address any adverse impacts on underrepresented or historically disenfranchised communities</a:t>
            </a: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80109" marR="3464" indent="-171450">
              <a:lnSpc>
                <a:spcPct val="113500"/>
              </a:lnSpc>
              <a:spcBef>
                <a:spcPts val="481"/>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Program of Projects published on websites and social media with a 15-day comment period</a:t>
            </a:r>
            <a:endParaRPr lang="en-US" sz="1400" b="1" dirty="0">
              <a:solidFill>
                <a:srgbClr val="001B1B"/>
              </a:solidFill>
              <a:latin typeface="Arimo" panose="020B0604020202020204" pitchFamily="34" charset="0"/>
              <a:ea typeface="Arimo" panose="020B0604020202020204" pitchFamily="34" charset="0"/>
              <a:cs typeface="Arimo" panose="020B0604020202020204" pitchFamily="34" charset="0"/>
            </a:endParaRPr>
          </a:p>
          <a:p>
            <a:pPr marL="180109" marR="3464" indent="-171450">
              <a:lnSpc>
                <a:spcPct val="113500"/>
              </a:lnSpc>
              <a:spcBef>
                <a:spcPts val="481"/>
              </a:spcBef>
              <a:buFont typeface="Courier New" panose="02070309020205020404" pitchFamily="49" charset="0"/>
              <a:buChar char="o"/>
            </a:pPr>
            <a:r>
              <a:rPr sz="1400" b="1" dirty="0">
                <a:solidFill>
                  <a:srgbClr val="001B1B"/>
                </a:solidFill>
                <a:latin typeface="Arimo" panose="020B0604020202020204" pitchFamily="34" charset="0"/>
                <a:ea typeface="Arimo" panose="020B0604020202020204" pitchFamily="34" charset="0"/>
                <a:cs typeface="Arimo" panose="020B0604020202020204" pitchFamily="34" charset="0"/>
              </a:rPr>
              <a:t>Optional public meetings about new or changing service</a:t>
            </a:r>
            <a:endParaRPr sz="1400" b="1" dirty="0">
              <a:latin typeface="Arimo" panose="020B0604020202020204" pitchFamily="34" charset="0"/>
              <a:ea typeface="Arimo" panose="020B0604020202020204" pitchFamily="34" charset="0"/>
              <a:cs typeface="Arimo" panose="020B0604020202020204" pitchFamily="34" charset="0"/>
            </a:endParaRPr>
          </a:p>
        </p:txBody>
      </p:sp>
      <p:grpSp>
        <p:nvGrpSpPr>
          <p:cNvPr id="10" name="Group 9">
            <a:extLst>
              <a:ext uri="{FF2B5EF4-FFF2-40B4-BE49-F238E27FC236}">
                <a16:creationId xmlns:a16="http://schemas.microsoft.com/office/drawing/2014/main" id="{FCD4C348-01FF-E34D-EB49-C6B3AD8623D6}"/>
              </a:ext>
            </a:extLst>
          </p:cNvPr>
          <p:cNvGrpSpPr/>
          <p:nvPr/>
        </p:nvGrpSpPr>
        <p:grpSpPr>
          <a:xfrm>
            <a:off x="228600" y="152400"/>
            <a:ext cx="6858978" cy="1276528"/>
            <a:chOff x="1218711" y="762000"/>
            <a:chExt cx="6858978" cy="1276528"/>
          </a:xfrm>
        </p:grpSpPr>
        <p:pic>
          <p:nvPicPr>
            <p:cNvPr id="11" name="Picture 10">
              <a:extLst>
                <a:ext uri="{FF2B5EF4-FFF2-40B4-BE49-F238E27FC236}">
                  <a16:creationId xmlns:a16="http://schemas.microsoft.com/office/drawing/2014/main" id="{18C5E50E-72A4-8CEA-5D0B-E245BCCBBF74}"/>
                </a:ext>
              </a:extLst>
            </p:cNvPr>
            <p:cNvPicPr>
              <a:picLocks noChangeAspect="1"/>
            </p:cNvPicPr>
            <p:nvPr/>
          </p:nvPicPr>
          <p:blipFill>
            <a:blip r:embed="rId3"/>
            <a:srcRect l="2174"/>
            <a:stretch/>
          </p:blipFill>
          <p:spPr>
            <a:xfrm>
              <a:off x="1218711" y="762000"/>
              <a:ext cx="6858978" cy="1276528"/>
            </a:xfrm>
            <a:prstGeom prst="rect">
              <a:avLst/>
            </a:prstGeom>
          </p:spPr>
        </p:pic>
        <p:sp>
          <p:nvSpPr>
            <p:cNvPr id="12" name="Rectangle 11">
              <a:extLst>
                <a:ext uri="{FF2B5EF4-FFF2-40B4-BE49-F238E27FC236}">
                  <a16:creationId xmlns:a16="http://schemas.microsoft.com/office/drawing/2014/main" id="{6D2DC831-24D2-A1F7-CC12-0140C12247BE}"/>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03353F9D-36E2-5B0A-F245-37D88991DF9B}"/>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6EC7E48-A1D1-C5FF-E72D-CED34F6072FF}"/>
              </a:ext>
            </a:extLst>
          </p:cNvPr>
          <p:cNvSpPr txBox="1"/>
          <p:nvPr/>
        </p:nvSpPr>
        <p:spPr>
          <a:xfrm>
            <a:off x="1447800" y="1295400"/>
            <a:ext cx="7097856"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Public Engagement and Equity Requirements</a:t>
            </a:r>
          </a:p>
        </p:txBody>
      </p:sp>
      <p:pic>
        <p:nvPicPr>
          <p:cNvPr id="6" name="Picture 5">
            <a:extLst>
              <a:ext uri="{FF2B5EF4-FFF2-40B4-BE49-F238E27FC236}">
                <a16:creationId xmlns:a16="http://schemas.microsoft.com/office/drawing/2014/main" id="{6C04D514-908E-C252-FF86-F2478923A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983" y="3426671"/>
            <a:ext cx="5999817" cy="619075"/>
          </a:xfrm>
          <a:prstGeom prst="rect">
            <a:avLst/>
          </a:prstGeom>
        </p:spPr>
      </p:pic>
      <p:pic>
        <p:nvPicPr>
          <p:cNvPr id="16" name="Picture 15" descr="A close-up of a diagram&#10;&#10;AI-generated content may be incorrect.">
            <a:extLst>
              <a:ext uri="{FF2B5EF4-FFF2-40B4-BE49-F238E27FC236}">
                <a16:creationId xmlns:a16="http://schemas.microsoft.com/office/drawing/2014/main" id="{0C558705-C09A-079F-B7C7-0CE236377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99" y="2819400"/>
            <a:ext cx="6963709" cy="33231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7792" y="307454"/>
            <a:ext cx="3027651" cy="557099"/>
          </a:xfrm>
          <a:prstGeom prst="rect">
            <a:avLst/>
          </a:prstGeom>
        </p:spPr>
        <p:txBody>
          <a:bodyPr vert="horz" wrap="square" lIns="0" tIns="8659" rIns="0" bIns="0" rtlCol="0">
            <a:spAutoFit/>
          </a:bodyPr>
          <a:lstStyle/>
          <a:p>
            <a:pPr>
              <a:lnSpc>
                <a:spcPct val="100000"/>
              </a:lnSpc>
            </a:pPr>
            <a:endParaRPr sz="818" dirty="0">
              <a:latin typeface="Arial Narrow"/>
              <a:cs typeface="Arial Narrow"/>
            </a:endParaRPr>
          </a:p>
          <a:p>
            <a:pPr>
              <a:spcBef>
                <a:spcPts val="753"/>
              </a:spcBef>
            </a:pPr>
            <a:endParaRPr sz="818" dirty="0">
              <a:latin typeface="Arial Narrow"/>
              <a:cs typeface="Arial Narrow"/>
            </a:endParaRPr>
          </a:p>
          <a:p>
            <a:pPr marL="8659"/>
            <a:r>
              <a:rPr sz="1261" b="1" spc="-55" dirty="0">
                <a:solidFill>
                  <a:srgbClr val="001B1B"/>
                </a:solidFill>
                <a:latin typeface="Arial"/>
                <a:cs typeface="Arial"/>
              </a:rPr>
              <a:t>Previous</a:t>
            </a:r>
            <a:r>
              <a:rPr sz="1261" b="1" spc="7" dirty="0">
                <a:solidFill>
                  <a:srgbClr val="001B1B"/>
                </a:solidFill>
                <a:latin typeface="Arial"/>
                <a:cs typeface="Arial"/>
              </a:rPr>
              <a:t> </a:t>
            </a:r>
            <a:r>
              <a:rPr sz="1261" b="1" spc="-7" dirty="0">
                <a:solidFill>
                  <a:srgbClr val="001B1B"/>
                </a:solidFill>
                <a:latin typeface="Arial"/>
                <a:cs typeface="Arial"/>
              </a:rPr>
              <a:t>Studies</a:t>
            </a:r>
            <a:endParaRPr sz="1261" dirty="0">
              <a:latin typeface="Arial"/>
              <a:cs typeface="Arial"/>
            </a:endParaRPr>
          </a:p>
        </p:txBody>
      </p:sp>
      <p:pic>
        <p:nvPicPr>
          <p:cNvPr id="3" name="object 3"/>
          <p:cNvPicPr/>
          <p:nvPr/>
        </p:nvPicPr>
        <p:blipFill>
          <a:blip r:embed="rId3" cstate="print"/>
          <a:stretch>
            <a:fillRect/>
          </a:stretch>
        </p:blipFill>
        <p:spPr>
          <a:xfrm>
            <a:off x="419589" y="1980418"/>
            <a:ext cx="2597977" cy="1787237"/>
          </a:xfrm>
          <a:prstGeom prst="rect">
            <a:avLst/>
          </a:prstGeom>
        </p:spPr>
      </p:pic>
      <p:sp>
        <p:nvSpPr>
          <p:cNvPr id="5" name="object 5"/>
          <p:cNvSpPr txBox="1"/>
          <p:nvPr/>
        </p:nvSpPr>
        <p:spPr>
          <a:xfrm>
            <a:off x="3266278" y="2255848"/>
            <a:ext cx="5454361" cy="1072841"/>
          </a:xfrm>
          <a:prstGeom prst="rect">
            <a:avLst/>
          </a:prstGeom>
        </p:spPr>
        <p:txBody>
          <a:bodyPr vert="horz" wrap="square" lIns="0" tIns="12556" rIns="0" bIns="0" rtlCol="0">
            <a:spAutoFit/>
          </a:bodyPr>
          <a:lstStyle/>
          <a:p>
            <a:pPr marL="8659" marR="3464">
              <a:lnSpc>
                <a:spcPct val="113900"/>
              </a:lnSpc>
              <a:spcBef>
                <a:spcPts val="99"/>
              </a:spcBef>
            </a:pP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Hardin County Comprehensive Development Guide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 "This document provides all of the goals and objectives for the county over the next 20 years including the future land use plan and recommendations and action steps for the Planning Commission. The comprehensive plan update process started in July 2022 and was completed in July 2023. This process used the goals and objectives from the 2019 comprehensive plan as a starting point and focused on updating the plan to reflect the current conditions in Hardin County."</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6" name="Group 5">
            <a:extLst>
              <a:ext uri="{FF2B5EF4-FFF2-40B4-BE49-F238E27FC236}">
                <a16:creationId xmlns:a16="http://schemas.microsoft.com/office/drawing/2014/main" id="{4C8C336A-B179-5078-4A8B-57B08065B4FC}"/>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EBFAE71B-4794-7FFF-3964-BE94BCB74F45}"/>
                </a:ext>
              </a:extLst>
            </p:cNvPr>
            <p:cNvPicPr>
              <a:picLocks noChangeAspect="1"/>
            </p:cNvPicPr>
            <p:nvPr/>
          </p:nvPicPr>
          <p:blipFill>
            <a:blip r:embed="rId4"/>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01837F94-68F5-5ABB-4811-FCF846A5CF6B}"/>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CD9C5295-DA41-520E-A0FA-ADD9B4F58C69}"/>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A3B2D3-7B36-2BE5-BB67-C833E01A6AFE}"/>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1" name="object 2">
            <a:extLst>
              <a:ext uri="{FF2B5EF4-FFF2-40B4-BE49-F238E27FC236}">
                <a16:creationId xmlns:a16="http://schemas.microsoft.com/office/drawing/2014/main" id="{5E69DEBB-7B46-8F6E-95A6-724661DC238A}"/>
              </a:ext>
            </a:extLst>
          </p:cNvPr>
          <p:cNvPicPr/>
          <p:nvPr/>
        </p:nvPicPr>
        <p:blipFill>
          <a:blip r:embed="rId5" cstate="print"/>
          <a:stretch>
            <a:fillRect/>
          </a:stretch>
        </p:blipFill>
        <p:spPr>
          <a:xfrm>
            <a:off x="419589" y="4281960"/>
            <a:ext cx="2616598" cy="1508658"/>
          </a:xfrm>
          <a:prstGeom prst="rect">
            <a:avLst/>
          </a:prstGeom>
        </p:spPr>
      </p:pic>
      <p:sp>
        <p:nvSpPr>
          <p:cNvPr id="12" name="object 6">
            <a:extLst>
              <a:ext uri="{FF2B5EF4-FFF2-40B4-BE49-F238E27FC236}">
                <a16:creationId xmlns:a16="http://schemas.microsoft.com/office/drawing/2014/main" id="{C833FBD6-0993-CC7B-31E0-27652083CAFA}"/>
              </a:ext>
            </a:extLst>
          </p:cNvPr>
          <p:cNvSpPr txBox="1"/>
          <p:nvPr/>
        </p:nvSpPr>
        <p:spPr>
          <a:xfrm>
            <a:off x="3266278" y="4441378"/>
            <a:ext cx="5454361" cy="1312825"/>
          </a:xfrm>
          <a:prstGeom prst="rect">
            <a:avLst/>
          </a:prstGeom>
        </p:spPr>
        <p:txBody>
          <a:bodyPr vert="horz" wrap="square" lIns="0" tIns="20349" rIns="0" bIns="0" rtlCol="0">
            <a:spAutoFit/>
          </a:bodyPr>
          <a:lstStyle/>
          <a:p>
            <a:pPr marL="8659" marR="3464">
              <a:lnSpc>
                <a:spcPct val="115799"/>
              </a:lnSpc>
              <a:spcBef>
                <a:spcPts val="160"/>
              </a:spcBef>
            </a:pP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Elizabethtown-Ft. Knox MSA Transformation Project: Measuring the Impact of the BlueOval SK Battery Park on the Elizabethtown Metro Area, August 2023, Hardin County Chamber of Commerce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 This is a summary of the briefing given to the members of the Hardin County Chamber of Commerce. The presentation was meant to inform those stakeholders of the anticipated impact the new facility would have on the surrounding community and among various demographics. Discussion topics included facility size, projected number of employees, construction obstacles and estimates, and potential economic impacts.</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85824" y="1760706"/>
            <a:ext cx="1544969" cy="2020287"/>
          </a:xfrm>
          <a:prstGeom prst="rect">
            <a:avLst/>
          </a:prstGeom>
          <a:ln>
            <a:solidFill>
              <a:schemeClr val="tx1"/>
            </a:solidFill>
          </a:ln>
        </p:spPr>
      </p:pic>
      <p:sp>
        <p:nvSpPr>
          <p:cNvPr id="7" name="object 7"/>
          <p:cNvSpPr txBox="1"/>
          <p:nvPr/>
        </p:nvSpPr>
        <p:spPr>
          <a:xfrm>
            <a:off x="2438399" y="1922914"/>
            <a:ext cx="6467531" cy="1423269"/>
          </a:xfrm>
          <a:prstGeom prst="rect">
            <a:avLst/>
          </a:prstGeom>
        </p:spPr>
        <p:txBody>
          <a:bodyPr vert="horz" wrap="square" lIns="0" tIns="12123" rIns="0" bIns="0" rtlCol="0">
            <a:spAutoFit/>
          </a:bodyPr>
          <a:lstStyle/>
          <a:p>
            <a:pPr marL="8659" marR="3464">
              <a:lnSpc>
                <a:spcPct val="113999"/>
              </a:lnSpc>
              <a:spcBef>
                <a:spcPts val="95"/>
              </a:spcBef>
            </a:pP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4" dirty="0">
                <a:solidFill>
                  <a:srgbClr val="001B1B"/>
                </a:solidFill>
                <a:latin typeface="Arimo" panose="020B0604020202020204" pitchFamily="34" charset="0"/>
                <a:ea typeface="Arimo" panose="020B0604020202020204" pitchFamily="34" charset="0"/>
                <a:cs typeface="Arimo" panose="020B0604020202020204" pitchFamily="34" charset="0"/>
              </a:rPr>
              <a:t>Kentucky</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4" dirty="0">
                <a:solidFill>
                  <a:srgbClr val="001B1B"/>
                </a:solidFill>
                <a:latin typeface="Arimo" panose="020B0604020202020204" pitchFamily="34" charset="0"/>
                <a:ea typeface="Arimo" panose="020B0604020202020204" pitchFamily="34" charset="0"/>
                <a:cs typeface="Arimo" panose="020B0604020202020204" pitchFamily="34" charset="0"/>
              </a:rPr>
              <a:t>Comprehensive</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2021,</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County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Planning</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Commission</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primary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purpose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Comprehensive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Plan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account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changes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occurring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time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as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well</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expected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changes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over</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next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twenty</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years.</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achieved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this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goal</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evaluating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community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characteristics,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engaging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in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extensive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participation,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forming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communal</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vision,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administering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enacting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vision.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Specific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goals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comprehensive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providing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adequate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infrastructure,</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enhancing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community/public</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works</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related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projects,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encouraging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education,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promoting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lifelong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learning.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strived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achieve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goals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identifying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seeking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potential</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funding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sources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for</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infrastructure</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improvement,</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pursuing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financing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wide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trail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park</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plans,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diversifying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educational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opportunities,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promoting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local</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business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innovation.</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8" name="Group 7">
            <a:extLst>
              <a:ext uri="{FF2B5EF4-FFF2-40B4-BE49-F238E27FC236}">
                <a16:creationId xmlns:a16="http://schemas.microsoft.com/office/drawing/2014/main" id="{19F96CC1-A82F-18E3-DF67-DC3662C9D14E}"/>
              </a:ext>
            </a:extLst>
          </p:cNvPr>
          <p:cNvGrpSpPr/>
          <p:nvPr/>
        </p:nvGrpSpPr>
        <p:grpSpPr>
          <a:xfrm>
            <a:off x="228600" y="152400"/>
            <a:ext cx="6858978" cy="1276528"/>
            <a:chOff x="1218711" y="762000"/>
            <a:chExt cx="6858978" cy="1276528"/>
          </a:xfrm>
        </p:grpSpPr>
        <p:pic>
          <p:nvPicPr>
            <p:cNvPr id="9" name="Picture 8">
              <a:extLst>
                <a:ext uri="{FF2B5EF4-FFF2-40B4-BE49-F238E27FC236}">
                  <a16:creationId xmlns:a16="http://schemas.microsoft.com/office/drawing/2014/main" id="{8379B308-F316-5C47-BDBA-24932C6357C6}"/>
                </a:ext>
              </a:extLst>
            </p:cNvPr>
            <p:cNvPicPr>
              <a:picLocks noChangeAspect="1"/>
            </p:cNvPicPr>
            <p:nvPr/>
          </p:nvPicPr>
          <p:blipFill>
            <a:blip r:embed="rId4"/>
            <a:srcRect l="2174"/>
            <a:stretch/>
          </p:blipFill>
          <p:spPr>
            <a:xfrm>
              <a:off x="1218711" y="762000"/>
              <a:ext cx="6858978" cy="1276528"/>
            </a:xfrm>
            <a:prstGeom prst="rect">
              <a:avLst/>
            </a:prstGeom>
          </p:spPr>
        </p:pic>
        <p:sp>
          <p:nvSpPr>
            <p:cNvPr id="10" name="Rectangle 9">
              <a:extLst>
                <a:ext uri="{FF2B5EF4-FFF2-40B4-BE49-F238E27FC236}">
                  <a16:creationId xmlns:a16="http://schemas.microsoft.com/office/drawing/2014/main" id="{3E2A2CA9-5F15-BC6A-08FF-536DA0895AD7}"/>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D2A3F730-51E5-804B-C8E4-8F664852586B}"/>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DBA6265-B815-F678-A748-B07564F4D863}"/>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4" name="object 2">
            <a:extLst>
              <a:ext uri="{FF2B5EF4-FFF2-40B4-BE49-F238E27FC236}">
                <a16:creationId xmlns:a16="http://schemas.microsoft.com/office/drawing/2014/main" id="{FD85DEF3-1C80-2FF1-0304-45E228BF9B6E}"/>
              </a:ext>
            </a:extLst>
          </p:cNvPr>
          <p:cNvPicPr/>
          <p:nvPr/>
        </p:nvPicPr>
        <p:blipFill>
          <a:blip r:embed="rId5" cstate="print"/>
          <a:stretch>
            <a:fillRect/>
          </a:stretch>
        </p:blipFill>
        <p:spPr>
          <a:xfrm>
            <a:off x="585824" y="3944607"/>
            <a:ext cx="1544969" cy="2015407"/>
          </a:xfrm>
          <a:prstGeom prst="rect">
            <a:avLst/>
          </a:prstGeom>
        </p:spPr>
      </p:pic>
      <p:sp>
        <p:nvSpPr>
          <p:cNvPr id="15" name="object 4">
            <a:extLst>
              <a:ext uri="{FF2B5EF4-FFF2-40B4-BE49-F238E27FC236}">
                <a16:creationId xmlns:a16="http://schemas.microsoft.com/office/drawing/2014/main" id="{E0C39EB5-EA86-560E-43D8-C2D534423BF0}"/>
              </a:ext>
            </a:extLst>
          </p:cNvPr>
          <p:cNvSpPr txBox="1"/>
          <p:nvPr/>
        </p:nvSpPr>
        <p:spPr>
          <a:xfrm>
            <a:off x="2438400" y="3944607"/>
            <a:ext cx="6172200" cy="1587900"/>
          </a:xfrm>
          <a:prstGeom prst="rect">
            <a:avLst/>
          </a:prstGeom>
        </p:spPr>
        <p:txBody>
          <a:bodyPr vert="horz" wrap="square" lIns="0" tIns="6061" rIns="0" bIns="0" rtlCol="0">
            <a:spAutoFit/>
          </a:bodyPr>
          <a:lstStyle/>
          <a:p>
            <a:pPr marL="8659" marR="3464">
              <a:lnSpc>
                <a:spcPct val="113900"/>
              </a:lnSpc>
              <a:spcBef>
                <a:spcPts val="48"/>
              </a:spcBef>
            </a:pP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Glendale</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Update,</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4" dirty="0">
                <a:solidFill>
                  <a:srgbClr val="001B1B"/>
                </a:solidFill>
                <a:latin typeface="Arimo" panose="020B0604020202020204" pitchFamily="34" charset="0"/>
                <a:ea typeface="Arimo" panose="020B0604020202020204" pitchFamily="34" charset="0"/>
                <a:cs typeface="Arimo" panose="020B0604020202020204" pitchFamily="34" charset="0"/>
              </a:rPr>
              <a:t>February</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2021,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This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update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previous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2008</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Glendale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Transportation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Study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maintains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initial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purpose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integrating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1,551-</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acre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parcel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a:t>
            </a:r>
            <a:r>
              <a:rPr lang="en-US"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zoned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Heavy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Industrial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District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use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into</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surrounding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rural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area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certain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Short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term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entail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entire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I-</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65</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interchange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relocation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lane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16" dirty="0">
                <a:solidFill>
                  <a:srgbClr val="001B1B"/>
                </a:solidFill>
                <a:latin typeface="Arimo" panose="020B0604020202020204" pitchFamily="34" charset="0"/>
                <a:ea typeface="Arimo" panose="020B0604020202020204" pitchFamily="34" charset="0"/>
                <a:cs typeface="Arimo" panose="020B0604020202020204" pitchFamily="34" charset="0"/>
              </a:rPr>
              <a:t>KY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1136</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previous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changes.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Medium-range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added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including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control</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measures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extension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Glendale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Bypass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16" dirty="0">
                <a:solidFill>
                  <a:srgbClr val="001B1B"/>
                </a:solidFill>
                <a:latin typeface="Arimo" panose="020B0604020202020204" pitchFamily="34" charset="0"/>
                <a:ea typeface="Arimo" panose="020B0604020202020204" pitchFamily="34" charset="0"/>
                <a:cs typeface="Arimo" panose="020B0604020202020204" pitchFamily="34" charset="0"/>
              </a:rPr>
              <a:t>KY</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222.</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Long-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term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now</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involve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reconstruction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16" dirty="0">
                <a:solidFill>
                  <a:srgbClr val="001B1B"/>
                </a:solidFill>
                <a:latin typeface="Arimo" panose="020B0604020202020204" pitchFamily="34" charset="0"/>
                <a:ea typeface="Arimo" panose="020B0604020202020204" pitchFamily="34" charset="0"/>
                <a:cs typeface="Arimo" panose="020B0604020202020204" pitchFamily="34" charset="0"/>
              </a:rPr>
              <a:t>CSX</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railroad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crossing,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with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bypass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high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traffic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roadways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major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roadway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high-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corridors.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Overall,</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periodic</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this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update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necessary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dynamic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projects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involving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many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alternative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changes,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various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stakeholders,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large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amounts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capital.</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9764" y="1839876"/>
            <a:ext cx="1673835" cy="1937917"/>
          </a:xfrm>
          <a:prstGeom prst="rect">
            <a:avLst/>
          </a:prstGeom>
          <a:ln>
            <a:solidFill>
              <a:schemeClr val="tx1"/>
            </a:solidFill>
          </a:ln>
        </p:spPr>
      </p:pic>
      <p:sp>
        <p:nvSpPr>
          <p:cNvPr id="5" name="object 5"/>
          <p:cNvSpPr txBox="1"/>
          <p:nvPr/>
        </p:nvSpPr>
        <p:spPr>
          <a:xfrm>
            <a:off x="2609098" y="1741848"/>
            <a:ext cx="5972005" cy="2501577"/>
          </a:xfrm>
          <a:prstGeom prst="rect">
            <a:avLst/>
          </a:prstGeom>
        </p:spPr>
        <p:txBody>
          <a:bodyPr vert="horz" wrap="square" lIns="0" tIns="12123" rIns="0" bIns="0" rtlCol="0">
            <a:spAutoFit/>
          </a:bodyPr>
          <a:lstStyle/>
          <a:p>
            <a:pPr marL="8659" marR="3464">
              <a:lnSpc>
                <a:spcPct val="113999"/>
              </a:lnSpc>
              <a:spcBef>
                <a:spcPts val="95"/>
              </a:spcBef>
            </a:pP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East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Connectivity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Final</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Report,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September</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2021,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65" dirty="0">
                <a:solidFill>
                  <a:srgbClr val="001B1B"/>
                </a:solidFill>
                <a:latin typeface="Arimo" panose="020B0604020202020204" pitchFamily="34" charset="0"/>
                <a:ea typeface="Arimo" panose="020B0604020202020204" pitchFamily="34" charset="0"/>
                <a:cs typeface="Arimo" panose="020B0604020202020204" pitchFamily="34" charset="0"/>
              </a:rPr>
              <a:t>&amp;</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Kentucky</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 Transportation</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4" dirty="0">
                <a:solidFill>
                  <a:srgbClr val="001B1B"/>
                </a:solidFill>
                <a:latin typeface="Arimo" panose="020B0604020202020204" pitchFamily="34" charset="0"/>
                <a:ea typeface="Arimo" panose="020B0604020202020204" pitchFamily="34" charset="0"/>
                <a:cs typeface="Arimo" panose="020B0604020202020204" pitchFamily="34" charset="0"/>
              </a:rPr>
              <a:t>Cabinet</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(KYTC)</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cooperative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Connectivity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sought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identify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safety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congestion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issues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pedestrian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networks;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recognized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and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prioritized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multiple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recommended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short-term</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long-</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term</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projects.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methodology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for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developing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recommendations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research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planned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projects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review</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historic traffic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crash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data,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seek</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stakeholder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input,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environmental,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socioeconomic,</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historical</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forecasting,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run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capacity</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analyses.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Recommended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areas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pedestrian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network</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improvement</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33" dirty="0">
                <a:solidFill>
                  <a:srgbClr val="001B1B"/>
                </a:solidFill>
                <a:latin typeface="Arimo" panose="020B0604020202020204" pitchFamily="34" charset="0"/>
                <a:ea typeface="Arimo" panose="020B0604020202020204" pitchFamily="34" charset="0"/>
                <a:cs typeface="Arimo" panose="020B0604020202020204" pitchFamily="34" charset="0"/>
              </a:rPr>
              <a:t>US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62</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Corridor,</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undeveloped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area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33" dirty="0">
                <a:solidFill>
                  <a:srgbClr val="001B1B"/>
                </a:solidFill>
                <a:latin typeface="Arimo" panose="020B0604020202020204" pitchFamily="34" charset="0"/>
                <a:ea typeface="Arimo" panose="020B0604020202020204" pitchFamily="34" charset="0"/>
                <a:cs typeface="Arimo" panose="020B0604020202020204" pitchFamily="34" charset="0"/>
              </a:rPr>
              <a:t>US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62</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Ring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8" dirty="0">
                <a:solidFill>
                  <a:srgbClr val="001B1B"/>
                </a:solidFill>
                <a:latin typeface="Arimo" panose="020B0604020202020204" pitchFamily="34" charset="0"/>
                <a:ea typeface="Arimo" panose="020B0604020202020204" pitchFamily="34" charset="0"/>
                <a:cs typeface="Arimo" panose="020B0604020202020204" pitchFamily="34" charset="0"/>
              </a:rPr>
              <a:t>Road,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east</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Interstate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65.</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Modifying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areas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could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pedestrian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networks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extending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roadways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form</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connections,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lengthening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trails and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expanding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recreational</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facilities,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updating</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intersection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alignment,</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adding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pedestrian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walkways,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various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other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measures.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Ultimately,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none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these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discussed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separate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from</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outside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events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influences,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instead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all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in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cohesion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one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another;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this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promising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lang="en-US"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34" dirty="0">
                <a:solidFill>
                  <a:srgbClr val="001B1B"/>
                </a:solidFill>
                <a:latin typeface="Arimo" panose="020B0604020202020204" pitchFamily="34" charset="0"/>
                <a:ea typeface="Arimo" panose="020B0604020202020204" pitchFamily="34" charset="0"/>
                <a:cs typeface="Arimo" panose="020B0604020202020204" pitchFamily="34" charset="0"/>
              </a:rPr>
              <a:t>connectivity</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planning</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37" dirty="0">
                <a:solidFill>
                  <a:srgbClr val="001B1B"/>
                </a:solidFill>
                <a:latin typeface="Arimo" panose="020B0604020202020204" pitchFamily="34" charset="0"/>
                <a:ea typeface="Arimo" panose="020B0604020202020204" pitchFamily="34" charset="0"/>
                <a:cs typeface="Arimo" panose="020B0604020202020204" pitchFamily="34" charset="0"/>
              </a:rPr>
              <a:t>must</a:t>
            </a:r>
            <a:r>
              <a:rPr lang="en-US"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68" dirty="0">
                <a:solidFill>
                  <a:srgbClr val="001B1B"/>
                </a:solidFill>
                <a:latin typeface="Arimo" panose="020B0604020202020204" pitchFamily="34" charset="0"/>
                <a:ea typeface="Arimo" panose="020B0604020202020204" pitchFamily="34" charset="0"/>
                <a:cs typeface="Arimo" panose="020B0604020202020204" pitchFamily="34" charset="0"/>
              </a:rPr>
              <a:t>pay</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48" dirty="0">
                <a:solidFill>
                  <a:srgbClr val="001B1B"/>
                </a:solidFill>
                <a:latin typeface="Arimo" panose="020B0604020202020204" pitchFamily="34" charset="0"/>
                <a:ea typeface="Arimo" panose="020B0604020202020204" pitchFamily="34" charset="0"/>
                <a:cs typeface="Arimo" panose="020B0604020202020204" pitchFamily="34" charset="0"/>
              </a:rPr>
              <a:t>equal</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31" dirty="0">
                <a:solidFill>
                  <a:srgbClr val="001B1B"/>
                </a:solidFill>
                <a:latin typeface="Arimo" panose="020B0604020202020204" pitchFamily="34" charset="0"/>
                <a:ea typeface="Arimo" panose="020B0604020202020204" pitchFamily="34" charset="0"/>
                <a:cs typeface="Arimo" panose="020B0604020202020204" pitchFamily="34" charset="0"/>
              </a:rPr>
              <a:t>attention</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lang="en-US" sz="1000" spc="-24" dirty="0">
                <a:solidFill>
                  <a:srgbClr val="001B1B"/>
                </a:solidFill>
                <a:latin typeface="Arimo" panose="020B0604020202020204" pitchFamily="34" charset="0"/>
                <a:ea typeface="Arimo" panose="020B0604020202020204" pitchFamily="34" charset="0"/>
                <a:cs typeface="Arimo" panose="020B0604020202020204" pitchFamily="34" charset="0"/>
              </a:rPr>
              <a:t> local</a:t>
            </a:r>
            <a:r>
              <a:rPr lang="en-US"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lang="en-US" sz="1000" spc="-44" dirty="0">
                <a:solidFill>
                  <a:srgbClr val="001B1B"/>
                </a:solidFill>
                <a:latin typeface="Arimo" panose="020B0604020202020204" pitchFamily="34" charset="0"/>
                <a:ea typeface="Arimo" panose="020B0604020202020204" pitchFamily="34" charset="0"/>
                <a:cs typeface="Arimo" panose="020B0604020202020204" pitchFamily="34" charset="0"/>
              </a:rPr>
              <a:t>big-</a:t>
            </a:r>
            <a:r>
              <a:rPr lang="en-US" sz="1000" spc="-34" dirty="0">
                <a:solidFill>
                  <a:srgbClr val="001B1B"/>
                </a:solidFill>
                <a:latin typeface="Arimo" panose="020B0604020202020204" pitchFamily="34" charset="0"/>
                <a:ea typeface="Arimo" panose="020B0604020202020204" pitchFamily="34" charset="0"/>
                <a:cs typeface="Arimo" panose="020B0604020202020204" pitchFamily="34" charset="0"/>
              </a:rPr>
              <a:t>picture</a:t>
            </a:r>
            <a:r>
              <a:rPr lang="en-US"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lang="en-US" sz="1000" spc="-7" dirty="0">
                <a:solidFill>
                  <a:srgbClr val="001B1B"/>
                </a:solidFill>
                <a:latin typeface="Arimo" panose="020B0604020202020204" pitchFamily="34" charset="0"/>
                <a:ea typeface="Arimo" panose="020B0604020202020204" pitchFamily="34" charset="0"/>
                <a:cs typeface="Arimo" panose="020B0604020202020204" pitchFamily="34" charset="0"/>
              </a:rPr>
              <a:t>solutions.</a:t>
            </a:r>
            <a:endParaRPr lang="en-US" sz="1000" dirty="0">
              <a:latin typeface="Arimo" panose="020B0604020202020204" pitchFamily="34" charset="0"/>
              <a:ea typeface="Arimo" panose="020B0604020202020204" pitchFamily="34" charset="0"/>
              <a:cs typeface="Arimo" panose="020B0604020202020204" pitchFamily="34" charset="0"/>
            </a:endParaRPr>
          </a:p>
          <a:p>
            <a:pPr marL="8659" marR="3464">
              <a:lnSpc>
                <a:spcPct val="113999"/>
              </a:lnSpc>
              <a:spcBef>
                <a:spcPts val="95"/>
              </a:spcBef>
            </a:pP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6" name="Group 5">
            <a:extLst>
              <a:ext uri="{FF2B5EF4-FFF2-40B4-BE49-F238E27FC236}">
                <a16:creationId xmlns:a16="http://schemas.microsoft.com/office/drawing/2014/main" id="{98348EBB-65BE-F314-DF56-2408BED3C27C}"/>
              </a:ext>
            </a:extLst>
          </p:cNvPr>
          <p:cNvGrpSpPr/>
          <p:nvPr/>
        </p:nvGrpSpPr>
        <p:grpSpPr>
          <a:xfrm>
            <a:off x="228600" y="152400"/>
            <a:ext cx="6858978" cy="1276528"/>
            <a:chOff x="1218711" y="762000"/>
            <a:chExt cx="6858978" cy="1276528"/>
          </a:xfrm>
        </p:grpSpPr>
        <p:pic>
          <p:nvPicPr>
            <p:cNvPr id="7" name="Picture 6">
              <a:extLst>
                <a:ext uri="{FF2B5EF4-FFF2-40B4-BE49-F238E27FC236}">
                  <a16:creationId xmlns:a16="http://schemas.microsoft.com/office/drawing/2014/main" id="{E401F3CE-87A7-A45E-7BB8-2A9A6EA47A5F}"/>
                </a:ext>
              </a:extLst>
            </p:cNvPr>
            <p:cNvPicPr>
              <a:picLocks noChangeAspect="1"/>
            </p:cNvPicPr>
            <p:nvPr/>
          </p:nvPicPr>
          <p:blipFill>
            <a:blip r:embed="rId4"/>
            <a:srcRect l="2174"/>
            <a:stretch/>
          </p:blipFill>
          <p:spPr>
            <a:xfrm>
              <a:off x="1218711" y="762000"/>
              <a:ext cx="6858978" cy="1276528"/>
            </a:xfrm>
            <a:prstGeom prst="rect">
              <a:avLst/>
            </a:prstGeom>
          </p:spPr>
        </p:pic>
        <p:sp>
          <p:nvSpPr>
            <p:cNvPr id="8" name="Rectangle 7">
              <a:extLst>
                <a:ext uri="{FF2B5EF4-FFF2-40B4-BE49-F238E27FC236}">
                  <a16:creationId xmlns:a16="http://schemas.microsoft.com/office/drawing/2014/main" id="{D94C73AA-DA15-5C91-9358-D7E8FFD5503C}"/>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715433ED-3184-717C-04FB-5ACDC52C39BA}"/>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D2F58E-AF9E-9895-0DA8-F56BAACA618E}"/>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2" name="object 3">
            <a:extLst>
              <a:ext uri="{FF2B5EF4-FFF2-40B4-BE49-F238E27FC236}">
                <a16:creationId xmlns:a16="http://schemas.microsoft.com/office/drawing/2014/main" id="{9C12D759-9D3C-F14D-27DD-AB4B7F3FFE9A}"/>
              </a:ext>
            </a:extLst>
          </p:cNvPr>
          <p:cNvPicPr/>
          <p:nvPr/>
        </p:nvPicPr>
        <p:blipFill>
          <a:blip r:embed="rId5" cstate="print"/>
          <a:stretch>
            <a:fillRect/>
          </a:stretch>
        </p:blipFill>
        <p:spPr>
          <a:xfrm>
            <a:off x="429421" y="4260373"/>
            <a:ext cx="1951078" cy="1820807"/>
          </a:xfrm>
          <a:prstGeom prst="rect">
            <a:avLst/>
          </a:prstGeom>
        </p:spPr>
      </p:pic>
      <p:sp>
        <p:nvSpPr>
          <p:cNvPr id="13" name="object 8">
            <a:extLst>
              <a:ext uri="{FF2B5EF4-FFF2-40B4-BE49-F238E27FC236}">
                <a16:creationId xmlns:a16="http://schemas.microsoft.com/office/drawing/2014/main" id="{907DB363-B384-6CC5-311E-5EA0D6BC68B9}"/>
              </a:ext>
            </a:extLst>
          </p:cNvPr>
          <p:cNvSpPr txBox="1"/>
          <p:nvPr/>
        </p:nvSpPr>
        <p:spPr>
          <a:xfrm>
            <a:off x="2609098" y="4260373"/>
            <a:ext cx="6105481" cy="1791703"/>
          </a:xfrm>
          <a:prstGeom prst="rect">
            <a:avLst/>
          </a:prstGeom>
        </p:spPr>
        <p:txBody>
          <a:bodyPr vert="horz" wrap="square" lIns="0" tIns="12123" rIns="0" bIns="0" rtlCol="0">
            <a:spAutoFit/>
          </a:bodyPr>
          <a:lstStyle/>
          <a:p>
            <a:pPr marL="8659" marR="3464">
              <a:lnSpc>
                <a:spcPct val="113999"/>
              </a:lnSpc>
              <a:spcBef>
                <a:spcPts val="95"/>
              </a:spcBef>
            </a:pP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Envision Elizabethtown 2040 Comprehensive Plan, October 2020, Elizabethtown Planning Commission, City Council, City Staff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 The 2040 Elizabethtown Comprehensive Plan was used to determine policies, programs, and projects regarding future development along with goals and objectives to strengthen transportation and utility infrastructure, economic development, tourism, quality of life, and other aspects of life within Elizabethtown. The plan also delved into Elizabethtown’s contemporary demographic and economic development, transportation, community facilities, utilities, infrastructure, parks and recreation, and more. Goals pertaining to daily life in Elizabethtown such as Land Use &amp; Redevelopment, Community Facilities, Transportation, and more are conveniently categorized into action steps with priority classifications such as high, moderate, and ongoing. This foresight is particularly useful for such a long- term, multifaceted plan. Extensive stakeholder engagement via meetings and interviews were thoroughly outlined and completed the comprehensive scope of the plan.</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7200" y="1657528"/>
            <a:ext cx="1573065" cy="1620104"/>
          </a:xfrm>
          <a:prstGeom prst="rect">
            <a:avLst/>
          </a:prstGeom>
        </p:spPr>
      </p:pic>
      <p:sp>
        <p:nvSpPr>
          <p:cNvPr id="4" name="object 4"/>
          <p:cNvSpPr txBox="1"/>
          <p:nvPr/>
        </p:nvSpPr>
        <p:spPr>
          <a:xfrm>
            <a:off x="2285999" y="1871209"/>
            <a:ext cx="6319259" cy="1593017"/>
          </a:xfrm>
          <a:prstGeom prst="rect">
            <a:avLst/>
          </a:prstGeom>
        </p:spPr>
        <p:txBody>
          <a:bodyPr vert="horz" wrap="square" lIns="0" tIns="6494" rIns="0" bIns="0" rtlCol="0">
            <a:spAutoFit/>
          </a:bodyPr>
          <a:lstStyle/>
          <a:p>
            <a:pPr marL="8659" marR="3464">
              <a:lnSpc>
                <a:spcPct val="113599"/>
              </a:lnSpc>
              <a:spcBef>
                <a:spcPts val="51"/>
              </a:spcBef>
            </a:pP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Title VI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November</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2018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October</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2019, </a:t>
            </a:r>
            <a:r>
              <a:rPr sz="1100" b="1" spc="-78" dirty="0">
                <a:solidFill>
                  <a:srgbClr val="001B1B"/>
                </a:solidFill>
                <a:latin typeface="Arimo" panose="020B0604020202020204" pitchFamily="34" charset="0"/>
                <a:ea typeface="Arimo" panose="020B0604020202020204" pitchFamily="34" charset="0"/>
                <a:cs typeface="Arimo" panose="020B0604020202020204" pitchFamily="34" charset="0"/>
              </a:rPr>
              <a:t>LTADD</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outlined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how</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non-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discrimination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statute</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called</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from</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Civil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Rights</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Act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1964</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implemented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across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all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02" dirty="0">
                <a:solidFill>
                  <a:srgbClr val="001B1B"/>
                </a:solidFill>
                <a:latin typeface="Arimo" panose="020B0604020202020204" pitchFamily="34" charset="0"/>
                <a:ea typeface="Arimo" panose="020B0604020202020204" pitchFamily="34" charset="0"/>
                <a:cs typeface="Arimo" panose="020B0604020202020204" pitchFamily="34" charset="0"/>
              </a:rPr>
              <a:t>LTADD’s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programs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ranging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from</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housing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service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economic</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Procedures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for</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filing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discrimination</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complaint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detailed,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timeline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complaint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submission.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Further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details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described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training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23" dirty="0">
                <a:solidFill>
                  <a:srgbClr val="001B1B"/>
                </a:solidFill>
                <a:latin typeface="Arimo" panose="020B0604020202020204" pitchFamily="34" charset="0"/>
                <a:ea typeface="Arimo" panose="020B0604020202020204" pitchFamily="34" charset="0"/>
                <a:cs typeface="Arimo" panose="020B0604020202020204" pitchFamily="34" charset="0"/>
              </a:rPr>
              <a:t>LTADD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employees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Title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procedures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specified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who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respond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complaints.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95" dirty="0">
                <a:solidFill>
                  <a:srgbClr val="001B1B"/>
                </a:solidFill>
                <a:latin typeface="Arimo" panose="020B0604020202020204" pitchFamily="34" charset="0"/>
                <a:ea typeface="Arimo" panose="020B0604020202020204" pitchFamily="34" charset="0"/>
                <a:cs typeface="Arimo" panose="020B0604020202020204" pitchFamily="34" charset="0"/>
              </a:rPr>
              <a:t>One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most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pertinent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applications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related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data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collection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how</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existing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future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projects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must</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adhere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collection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guidelines.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Limited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English</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Proficiency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Title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VI</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reporting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procedures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are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in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creating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more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inclusive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option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filing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complaints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suggestions.</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environmental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justice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component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welcome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addition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bridges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conscious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approach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between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human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natural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spheres.</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5" name="Group 4">
            <a:extLst>
              <a:ext uri="{FF2B5EF4-FFF2-40B4-BE49-F238E27FC236}">
                <a16:creationId xmlns:a16="http://schemas.microsoft.com/office/drawing/2014/main" id="{3AD1794F-361D-5CE2-B4AF-933E2A61FFD1}"/>
              </a:ext>
            </a:extLst>
          </p:cNvPr>
          <p:cNvGrpSpPr/>
          <p:nvPr/>
        </p:nvGrpSpPr>
        <p:grpSpPr>
          <a:xfrm>
            <a:off x="228600" y="152400"/>
            <a:ext cx="6858978" cy="1276528"/>
            <a:chOff x="1218711" y="762000"/>
            <a:chExt cx="6858978" cy="1276528"/>
          </a:xfrm>
        </p:grpSpPr>
        <p:pic>
          <p:nvPicPr>
            <p:cNvPr id="6" name="Picture 5">
              <a:extLst>
                <a:ext uri="{FF2B5EF4-FFF2-40B4-BE49-F238E27FC236}">
                  <a16:creationId xmlns:a16="http://schemas.microsoft.com/office/drawing/2014/main" id="{12327E7E-513D-9CB1-DE62-06030FBBA8AA}"/>
                </a:ext>
              </a:extLst>
            </p:cNvPr>
            <p:cNvPicPr>
              <a:picLocks noChangeAspect="1"/>
            </p:cNvPicPr>
            <p:nvPr/>
          </p:nvPicPr>
          <p:blipFill>
            <a:blip r:embed="rId4"/>
            <a:srcRect l="2174"/>
            <a:stretch/>
          </p:blipFill>
          <p:spPr>
            <a:xfrm>
              <a:off x="1218711" y="762000"/>
              <a:ext cx="6858978" cy="1276528"/>
            </a:xfrm>
            <a:prstGeom prst="rect">
              <a:avLst/>
            </a:prstGeom>
          </p:spPr>
        </p:pic>
        <p:sp>
          <p:nvSpPr>
            <p:cNvPr id="7" name="Rectangle 6">
              <a:extLst>
                <a:ext uri="{FF2B5EF4-FFF2-40B4-BE49-F238E27FC236}">
                  <a16:creationId xmlns:a16="http://schemas.microsoft.com/office/drawing/2014/main" id="{107D1470-100B-8783-9A7E-FA2127D91ED5}"/>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0E2F5D9B-DC16-812B-889F-9629ED87FDC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B21FE1-7DF8-E11F-EA8D-6439D878F5A6}"/>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1" name="object 2">
            <a:extLst>
              <a:ext uri="{FF2B5EF4-FFF2-40B4-BE49-F238E27FC236}">
                <a16:creationId xmlns:a16="http://schemas.microsoft.com/office/drawing/2014/main" id="{5BB785AF-6D21-5FA3-C9C6-D43DDC1F7F58}"/>
              </a:ext>
            </a:extLst>
          </p:cNvPr>
          <p:cNvPicPr/>
          <p:nvPr/>
        </p:nvPicPr>
        <p:blipFill>
          <a:blip r:embed="rId5" cstate="print"/>
          <a:stretch>
            <a:fillRect/>
          </a:stretch>
        </p:blipFill>
        <p:spPr>
          <a:xfrm>
            <a:off x="538741" y="3747258"/>
            <a:ext cx="1425742" cy="1638297"/>
          </a:xfrm>
          <a:prstGeom prst="rect">
            <a:avLst/>
          </a:prstGeom>
        </p:spPr>
      </p:pic>
      <p:sp>
        <p:nvSpPr>
          <p:cNvPr id="12" name="object 4">
            <a:extLst>
              <a:ext uri="{FF2B5EF4-FFF2-40B4-BE49-F238E27FC236}">
                <a16:creationId xmlns:a16="http://schemas.microsoft.com/office/drawing/2014/main" id="{3DE3D809-D176-A5F2-0AC1-D7D9FDBF6C22}"/>
              </a:ext>
            </a:extLst>
          </p:cNvPr>
          <p:cNvSpPr txBox="1"/>
          <p:nvPr/>
        </p:nvSpPr>
        <p:spPr>
          <a:xfrm>
            <a:off x="2291342" y="3747258"/>
            <a:ext cx="6471658" cy="1592580"/>
          </a:xfrm>
          <a:prstGeom prst="rect">
            <a:avLst/>
          </a:prstGeom>
        </p:spPr>
        <p:txBody>
          <a:bodyPr vert="horz" wrap="square" lIns="0" tIns="6061" rIns="0" bIns="0" rtlCol="0">
            <a:spAutoFit/>
          </a:bodyPr>
          <a:lstStyle/>
          <a:p>
            <a:pPr marL="8659" marR="3464">
              <a:lnSpc>
                <a:spcPct val="113799"/>
              </a:lnSpc>
              <a:spcBef>
                <a:spcPts val="48"/>
              </a:spcBef>
            </a:pP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Implementation</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September</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2013,</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intended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develop</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fixed-</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route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public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would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Radcliff,</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would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include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routes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that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circulated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within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each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city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refined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routes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transit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determined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locations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stops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routes,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established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cost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shelters,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estimated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capital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operating</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costs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financial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match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required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local</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government.</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82"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formulate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comprehensive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solutions,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extensively</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examined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demographics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population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statistics.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advantageous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inclusion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transit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generator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section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which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outlined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primary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need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transit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trips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reaching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locations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educational</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institutions,</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medical</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appointments,</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housing,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offices,</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recreation/shopping.</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transit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modes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demand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response,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vanpool,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park-</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ride,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their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unique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funding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needs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are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examined.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document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also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gauged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opinion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regarding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transit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system,</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new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funding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sources,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routes,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service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hours,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stops.</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30534" y="1893332"/>
            <a:ext cx="1531666" cy="1678691"/>
          </a:xfrm>
          <a:prstGeom prst="rect">
            <a:avLst/>
          </a:prstGeom>
        </p:spPr>
      </p:pic>
      <p:sp>
        <p:nvSpPr>
          <p:cNvPr id="4" name="object 4"/>
          <p:cNvSpPr txBox="1"/>
          <p:nvPr/>
        </p:nvSpPr>
        <p:spPr>
          <a:xfrm>
            <a:off x="2660158" y="2038528"/>
            <a:ext cx="5950442" cy="1242152"/>
          </a:xfrm>
          <a:prstGeom prst="rect">
            <a:avLst/>
          </a:prstGeom>
        </p:spPr>
        <p:txBody>
          <a:bodyPr vert="horz" wrap="square" lIns="0" tIns="6494" rIns="0" bIns="0" rtlCol="0">
            <a:spAutoFit/>
          </a:bodyPr>
          <a:lstStyle/>
          <a:p>
            <a:pPr marL="8659" marR="3464">
              <a:lnSpc>
                <a:spcPct val="113599"/>
              </a:lnSpc>
              <a:spcBef>
                <a:spcPts val="51"/>
              </a:spcBef>
            </a:pP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Bicycle</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Facilities</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8" dirty="0">
                <a:solidFill>
                  <a:srgbClr val="001B1B"/>
                </a:solidFill>
                <a:latin typeface="Arimo" panose="020B0604020202020204" pitchFamily="34" charset="0"/>
                <a:ea typeface="Arimo" panose="020B0604020202020204" pitchFamily="34" charset="0"/>
                <a:cs typeface="Arimo" panose="020B0604020202020204" pitchFamily="34" charset="0"/>
              </a:rPr>
              <a:t>Survey,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2012,</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bicycle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facilities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study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survey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comprised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fifteen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questions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cyclists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non-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cyclists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within</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purpose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this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worked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well</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sequence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2009</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both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prioritized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alternative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modes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instead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single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occupancy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vehicle.</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questions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raised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regard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cycling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frequency,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nature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trips,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cyclist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comfort,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cycling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location,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many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more.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tangible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questions,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survey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inquired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about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qualitative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aspects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cycling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in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county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as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deterrent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factors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cyclist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comfort,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positive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factors that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encourage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cycling,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prospective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areas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new</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cycling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corridors.</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survey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useful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tool</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gauging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opinion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subgroup</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which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sometimes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neglected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planners.</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5" name="Group 4">
            <a:extLst>
              <a:ext uri="{FF2B5EF4-FFF2-40B4-BE49-F238E27FC236}">
                <a16:creationId xmlns:a16="http://schemas.microsoft.com/office/drawing/2014/main" id="{23FD9587-4B4C-FC01-BDEC-A1E126810E8A}"/>
              </a:ext>
            </a:extLst>
          </p:cNvPr>
          <p:cNvGrpSpPr/>
          <p:nvPr/>
        </p:nvGrpSpPr>
        <p:grpSpPr>
          <a:xfrm>
            <a:off x="228600" y="152400"/>
            <a:ext cx="6858978" cy="1276528"/>
            <a:chOff x="1218711" y="762000"/>
            <a:chExt cx="6858978" cy="1276528"/>
          </a:xfrm>
        </p:grpSpPr>
        <p:pic>
          <p:nvPicPr>
            <p:cNvPr id="6" name="Picture 5">
              <a:extLst>
                <a:ext uri="{FF2B5EF4-FFF2-40B4-BE49-F238E27FC236}">
                  <a16:creationId xmlns:a16="http://schemas.microsoft.com/office/drawing/2014/main" id="{C8800166-93BD-37B6-EDE0-CA5F26C3FDFB}"/>
                </a:ext>
              </a:extLst>
            </p:cNvPr>
            <p:cNvPicPr>
              <a:picLocks noChangeAspect="1"/>
            </p:cNvPicPr>
            <p:nvPr/>
          </p:nvPicPr>
          <p:blipFill>
            <a:blip r:embed="rId4"/>
            <a:srcRect l="2174"/>
            <a:stretch/>
          </p:blipFill>
          <p:spPr>
            <a:xfrm>
              <a:off x="1218711" y="762000"/>
              <a:ext cx="6858978" cy="1276528"/>
            </a:xfrm>
            <a:prstGeom prst="rect">
              <a:avLst/>
            </a:prstGeom>
          </p:spPr>
        </p:pic>
        <p:sp>
          <p:nvSpPr>
            <p:cNvPr id="7" name="Rectangle 6">
              <a:extLst>
                <a:ext uri="{FF2B5EF4-FFF2-40B4-BE49-F238E27FC236}">
                  <a16:creationId xmlns:a16="http://schemas.microsoft.com/office/drawing/2014/main" id="{A42AB0A4-C2E1-0F2A-B332-B3F9A5726AB3}"/>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68B02EFB-BB61-9107-F7BD-A36252E90C8F}"/>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F26290-C4C5-48F4-C131-A8FE8BB7B288}"/>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pic>
        <p:nvPicPr>
          <p:cNvPr id="11" name="object 2">
            <a:extLst>
              <a:ext uri="{FF2B5EF4-FFF2-40B4-BE49-F238E27FC236}">
                <a16:creationId xmlns:a16="http://schemas.microsoft.com/office/drawing/2014/main" id="{4ECD9CD8-84C7-816E-0888-FBE3763C7004}"/>
              </a:ext>
            </a:extLst>
          </p:cNvPr>
          <p:cNvPicPr/>
          <p:nvPr/>
        </p:nvPicPr>
        <p:blipFill>
          <a:blip r:embed="rId5" cstate="print"/>
          <a:stretch>
            <a:fillRect/>
          </a:stretch>
        </p:blipFill>
        <p:spPr>
          <a:xfrm>
            <a:off x="867464" y="3864300"/>
            <a:ext cx="1418536" cy="1825340"/>
          </a:xfrm>
          <a:prstGeom prst="rect">
            <a:avLst/>
          </a:prstGeom>
          <a:ln>
            <a:solidFill>
              <a:schemeClr val="accent5">
                <a:lumMod val="40000"/>
                <a:lumOff val="60000"/>
              </a:schemeClr>
            </a:solidFill>
          </a:ln>
        </p:spPr>
      </p:pic>
      <p:sp>
        <p:nvSpPr>
          <p:cNvPr id="12" name="object 4">
            <a:extLst>
              <a:ext uri="{FF2B5EF4-FFF2-40B4-BE49-F238E27FC236}">
                <a16:creationId xmlns:a16="http://schemas.microsoft.com/office/drawing/2014/main" id="{3932218F-9A18-A5E1-513B-A88878BAB349}"/>
              </a:ext>
            </a:extLst>
          </p:cNvPr>
          <p:cNvSpPr txBox="1"/>
          <p:nvPr/>
        </p:nvSpPr>
        <p:spPr>
          <a:xfrm>
            <a:off x="2660158" y="3659777"/>
            <a:ext cx="6026642" cy="1768013"/>
          </a:xfrm>
          <a:prstGeom prst="rect">
            <a:avLst/>
          </a:prstGeom>
        </p:spPr>
        <p:txBody>
          <a:bodyPr vert="horz" wrap="square" lIns="0" tIns="6061" rIns="0" bIns="0" rtlCol="0">
            <a:spAutoFit/>
          </a:bodyPr>
          <a:lstStyle/>
          <a:p>
            <a:pPr marL="8659" marR="3464">
              <a:lnSpc>
                <a:spcPct val="113700"/>
              </a:lnSpc>
              <a:spcBef>
                <a:spcPts val="48"/>
              </a:spcBef>
            </a:pP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MPO</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December</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2009,</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5"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study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delved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into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measure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pedestrian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suitability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safety,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both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Elizabethtown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Radcliff.</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was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straightforward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immediately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examined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some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urban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planning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issues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hindering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issues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decentralized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urban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core,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sustainability,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lack</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viable,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sustainable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options.</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even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delved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into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context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suburbanization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historical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factors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which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caused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sprawling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predicament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that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23" dirty="0">
                <a:solidFill>
                  <a:srgbClr val="001B1B"/>
                </a:solidFill>
                <a:latin typeface="Arimo" panose="020B0604020202020204" pitchFamily="34" charset="0"/>
                <a:ea typeface="Arimo" panose="020B0604020202020204" pitchFamily="34" charset="0"/>
                <a:cs typeface="Arimo" panose="020B0604020202020204" pitchFamily="34" charset="0"/>
              </a:rPr>
              <a:t>REMPO</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must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contend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contemporarily.</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document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detailed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metrics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measuring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walkability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use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variation,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safety,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path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quality,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path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context.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Ultimately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findings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that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Radcliff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received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average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walkability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grade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various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neighborhoods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receiving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higher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lower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ratings.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This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grade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left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plenty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room</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improvement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within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recommendations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section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study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suggested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remedies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Streets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Policy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integration,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guidelines</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pedestrian</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crossing,</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neighborhood</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connectivity,</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education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programs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bike/ped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awareness.</a:t>
            </a:r>
            <a:endParaRPr sz="10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09600" y="1839489"/>
            <a:ext cx="1376762" cy="1936486"/>
          </a:xfrm>
          <a:prstGeom prst="rect">
            <a:avLst/>
          </a:prstGeom>
          <a:ln>
            <a:solidFill>
              <a:schemeClr val="bg1">
                <a:lumMod val="65000"/>
              </a:schemeClr>
            </a:solidFill>
          </a:ln>
        </p:spPr>
      </p:pic>
      <p:sp>
        <p:nvSpPr>
          <p:cNvPr id="8" name="object 8"/>
          <p:cNvSpPr txBox="1"/>
          <p:nvPr/>
        </p:nvSpPr>
        <p:spPr>
          <a:xfrm>
            <a:off x="2257257" y="1839489"/>
            <a:ext cx="6341542" cy="1988436"/>
          </a:xfrm>
          <a:prstGeom prst="rect">
            <a:avLst/>
          </a:prstGeom>
        </p:spPr>
        <p:txBody>
          <a:bodyPr vert="horz" wrap="square" lIns="0" tIns="21215" rIns="0" bIns="0" rtlCol="0">
            <a:spAutoFit/>
          </a:bodyPr>
          <a:lstStyle/>
          <a:p>
            <a:pPr marL="8659" marR="3464">
              <a:lnSpc>
                <a:spcPct val="114999"/>
              </a:lnSpc>
              <a:spcBef>
                <a:spcPts val="167"/>
              </a:spcBef>
            </a:pP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Regional</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Highway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Capacity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August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2009,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Radcliff/Elizabethtown</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Metropolitan</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Planning</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Organization</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(MPO)</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1"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100" b="1" spc="-34" dirty="0">
                <a:solidFill>
                  <a:srgbClr val="001B1B"/>
                </a:solidFill>
                <a:latin typeface="Arimo" panose="020B0604020202020204" pitchFamily="34" charset="0"/>
                <a:ea typeface="Arimo" panose="020B0604020202020204" pitchFamily="34" charset="0"/>
                <a:cs typeface="Arimo" panose="020B0604020202020204" pitchFamily="34" charset="0"/>
              </a:rPr>
              <a:t>Lincoln</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Trail</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District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51" dirty="0">
                <a:solidFill>
                  <a:srgbClr val="001B1B"/>
                </a:solidFill>
                <a:latin typeface="Arimo" panose="020B0604020202020204" pitchFamily="34" charset="0"/>
                <a:ea typeface="Arimo" panose="020B0604020202020204" pitchFamily="34" charset="0"/>
                <a:cs typeface="Arimo" panose="020B0604020202020204" pitchFamily="34" charset="0"/>
              </a:rPr>
              <a:t>(LTADD)</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identified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potential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aid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flow</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provide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better</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connections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major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roadways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regional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level</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within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Fort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Knox</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study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counties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Breckinridge,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Bullitt,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Grayson,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Hardin,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Larue,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Marion,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Nelson,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Washington,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but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was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primarily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focused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on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Hardin,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Meade,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Bullitt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counties.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conditions,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future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conditions,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community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outreach,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recommendations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all</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thoroughly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examined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throughout</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recommendations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section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included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solutions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extensions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corridors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accommodate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for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capacity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growth,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connector</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roads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between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high-</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capacity</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roadways,</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interchange</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redesigns,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combined/eliminated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median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openings.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solutions</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improved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efficiency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safety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along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accounting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diverse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modes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of</a:t>
            </a:r>
            <a:r>
              <a:rPr lang="en-US" sz="1000" dirty="0">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by</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integrating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regional</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lang="en-US" sz="1000" spc="-4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Further</a:t>
            </a:r>
            <a:r>
              <a:rPr lang="en-US" sz="1000" dirty="0">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accommodations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made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in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collaboration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with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Smart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Growth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Patterns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input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from</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members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neighboring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city,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Radcliff.</a:t>
            </a:r>
            <a:endParaRPr sz="1000" dirty="0">
              <a:latin typeface="Arimo" panose="020B0604020202020204" pitchFamily="34" charset="0"/>
              <a:ea typeface="Arimo" panose="020B0604020202020204" pitchFamily="34" charset="0"/>
              <a:cs typeface="Arimo" panose="020B0604020202020204" pitchFamily="34" charset="0"/>
            </a:endParaRPr>
          </a:p>
        </p:txBody>
      </p:sp>
      <p:grpSp>
        <p:nvGrpSpPr>
          <p:cNvPr id="9" name="Group 8">
            <a:extLst>
              <a:ext uri="{FF2B5EF4-FFF2-40B4-BE49-F238E27FC236}">
                <a16:creationId xmlns:a16="http://schemas.microsoft.com/office/drawing/2014/main" id="{5DBEA1B5-F362-2781-18A8-5E24D67F9462}"/>
              </a:ext>
            </a:extLst>
          </p:cNvPr>
          <p:cNvGrpSpPr/>
          <p:nvPr/>
        </p:nvGrpSpPr>
        <p:grpSpPr>
          <a:xfrm>
            <a:off x="228600" y="152400"/>
            <a:ext cx="6858978" cy="1276528"/>
            <a:chOff x="1218711" y="762000"/>
            <a:chExt cx="6858978" cy="1276528"/>
          </a:xfrm>
        </p:grpSpPr>
        <p:pic>
          <p:nvPicPr>
            <p:cNvPr id="10" name="Picture 9">
              <a:extLst>
                <a:ext uri="{FF2B5EF4-FFF2-40B4-BE49-F238E27FC236}">
                  <a16:creationId xmlns:a16="http://schemas.microsoft.com/office/drawing/2014/main" id="{8E9522E9-AAAD-FD35-3D05-04C319F7C232}"/>
                </a:ext>
              </a:extLst>
            </p:cNvPr>
            <p:cNvPicPr>
              <a:picLocks noChangeAspect="1"/>
            </p:cNvPicPr>
            <p:nvPr/>
          </p:nvPicPr>
          <p:blipFill>
            <a:blip r:embed="rId4"/>
            <a:srcRect l="2174"/>
            <a:stretch/>
          </p:blipFill>
          <p:spPr>
            <a:xfrm>
              <a:off x="1218711" y="762000"/>
              <a:ext cx="6858978" cy="1276528"/>
            </a:xfrm>
            <a:prstGeom prst="rect">
              <a:avLst/>
            </a:prstGeom>
          </p:spPr>
        </p:pic>
        <p:sp>
          <p:nvSpPr>
            <p:cNvPr id="11" name="Rectangle 10">
              <a:extLst>
                <a:ext uri="{FF2B5EF4-FFF2-40B4-BE49-F238E27FC236}">
                  <a16:creationId xmlns:a16="http://schemas.microsoft.com/office/drawing/2014/main" id="{5EE47006-9086-9D52-460D-16D24E23E938}"/>
                </a:ext>
              </a:extLst>
            </p:cNvPr>
            <p:cNvSpPr/>
            <p:nvPr/>
          </p:nvSpPr>
          <p:spPr>
            <a:xfrm>
              <a:off x="5638800" y="1371600"/>
              <a:ext cx="2209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851512F9-4E7B-E6C6-DC15-58BBCAFC9C4C}"/>
              </a:ext>
            </a:extLst>
          </p:cNvPr>
          <p:cNvCxnSpPr>
            <a:cxnSpLocks/>
          </p:cNvCxnSpPr>
          <p:nvPr/>
        </p:nvCxnSpPr>
        <p:spPr>
          <a:xfrm>
            <a:off x="419589" y="6324600"/>
            <a:ext cx="8458200" cy="76200"/>
          </a:xfrm>
          <a:prstGeom prst="line">
            <a:avLst/>
          </a:prstGeom>
          <a:ln w="50800">
            <a:solidFill>
              <a:srgbClr val="FB6C00"/>
            </a:solidFill>
          </a:ln>
        </p:spPr>
        <p:style>
          <a:lnRef idx="1">
            <a:schemeClr val="accent1"/>
          </a:lnRef>
          <a:fillRef idx="0">
            <a:schemeClr val="accent1"/>
          </a:fillRef>
          <a:effectRef idx="0">
            <a:schemeClr val="accent1"/>
          </a:effectRef>
          <a:fontRef idx="minor">
            <a:schemeClr val="tx1"/>
          </a:fontRef>
        </p:style>
      </p:cxnSp>
      <p:pic>
        <p:nvPicPr>
          <p:cNvPr id="15" name="object 2">
            <a:extLst>
              <a:ext uri="{FF2B5EF4-FFF2-40B4-BE49-F238E27FC236}">
                <a16:creationId xmlns:a16="http://schemas.microsoft.com/office/drawing/2014/main" id="{5F74889A-2F3C-A5FE-6434-D8B31DAB5521}"/>
              </a:ext>
            </a:extLst>
          </p:cNvPr>
          <p:cNvPicPr/>
          <p:nvPr/>
        </p:nvPicPr>
        <p:blipFill>
          <a:blip r:embed="rId5" cstate="print"/>
          <a:stretch>
            <a:fillRect/>
          </a:stretch>
        </p:blipFill>
        <p:spPr>
          <a:xfrm>
            <a:off x="582063" y="4160103"/>
            <a:ext cx="1426675" cy="1976485"/>
          </a:xfrm>
          <a:prstGeom prst="rect">
            <a:avLst/>
          </a:prstGeom>
          <a:ln>
            <a:solidFill>
              <a:schemeClr val="tx1"/>
            </a:solidFill>
          </a:ln>
        </p:spPr>
      </p:pic>
      <p:sp>
        <p:nvSpPr>
          <p:cNvPr id="16" name="object 5">
            <a:extLst>
              <a:ext uri="{FF2B5EF4-FFF2-40B4-BE49-F238E27FC236}">
                <a16:creationId xmlns:a16="http://schemas.microsoft.com/office/drawing/2014/main" id="{94B2D0A3-6091-29EA-612E-92C3E32B1D6C}"/>
              </a:ext>
            </a:extLst>
          </p:cNvPr>
          <p:cNvSpPr txBox="1"/>
          <p:nvPr/>
        </p:nvSpPr>
        <p:spPr>
          <a:xfrm>
            <a:off x="2257258" y="4044000"/>
            <a:ext cx="6304680" cy="1774134"/>
          </a:xfrm>
          <a:prstGeom prst="rect">
            <a:avLst/>
          </a:prstGeom>
        </p:spPr>
        <p:txBody>
          <a:bodyPr vert="horz" wrap="square" lIns="0" tIns="12123" rIns="0" bIns="0" rtlCol="0">
            <a:spAutoFit/>
          </a:bodyPr>
          <a:lstStyle/>
          <a:p>
            <a:pPr marL="8659" marR="3464">
              <a:lnSpc>
                <a:spcPct val="113900"/>
              </a:lnSpc>
              <a:spcBef>
                <a:spcPts val="95"/>
              </a:spcBef>
            </a:pP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Glendale</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27"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44"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7" dirty="0">
                <a:solidFill>
                  <a:srgbClr val="001B1B"/>
                </a:solidFill>
                <a:latin typeface="Arimo" panose="020B0604020202020204" pitchFamily="34" charset="0"/>
                <a:ea typeface="Arimo" panose="020B0604020202020204" pitchFamily="34" charset="0"/>
                <a:cs typeface="Arimo" panose="020B0604020202020204" pitchFamily="34" charset="0"/>
              </a:rPr>
              <a:t>November</a:t>
            </a:r>
            <a:r>
              <a:rPr sz="1100" b="1"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2008,</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34" dirty="0">
                <a:solidFill>
                  <a:srgbClr val="001B1B"/>
                </a:solidFill>
                <a:latin typeface="Arimo" panose="020B0604020202020204" pitchFamily="34" charset="0"/>
                <a:ea typeface="Arimo" panose="020B0604020202020204" pitchFamily="34" charset="0"/>
                <a:cs typeface="Arimo" panose="020B0604020202020204" pitchFamily="34" charset="0"/>
              </a:rPr>
              <a:t>Lincoln</a:t>
            </a:r>
            <a:r>
              <a:rPr sz="1100" b="1"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Trail</a:t>
            </a:r>
            <a:r>
              <a:rPr sz="1100" b="1"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4" dirty="0">
                <a:solidFill>
                  <a:srgbClr val="001B1B"/>
                </a:solidFill>
                <a:latin typeface="Arimo" panose="020B0604020202020204" pitchFamily="34" charset="0"/>
                <a:ea typeface="Arimo" panose="020B0604020202020204" pitchFamily="34" charset="0"/>
                <a:cs typeface="Arimo" panose="020B0604020202020204" pitchFamily="34" charset="0"/>
              </a:rPr>
              <a:t>Area </a:t>
            </a:r>
            <a:r>
              <a:rPr sz="1100" b="1" spc="-31"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sz="1100" b="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100" b="1" spc="-17" dirty="0">
                <a:solidFill>
                  <a:srgbClr val="001B1B"/>
                </a:solidFill>
                <a:latin typeface="Arimo" panose="020B0604020202020204" pitchFamily="34" charset="0"/>
                <a:ea typeface="Arimo" panose="020B0604020202020204" pitchFamily="34" charset="0"/>
                <a:cs typeface="Arimo" panose="020B0604020202020204" pitchFamily="34" charset="0"/>
              </a:rPr>
              <a:t>District</a:t>
            </a:r>
            <a:r>
              <a:rPr sz="1100" b="1" spc="-3"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proposed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short,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medium,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long-</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range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projects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integrate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1,551-</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acre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parcel</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dirty="0">
                <a:solidFill>
                  <a:srgbClr val="001B1B"/>
                </a:solidFill>
                <a:latin typeface="Arimo" panose="020B0604020202020204" pitchFamily="34" charset="0"/>
                <a:ea typeface="Arimo" panose="020B0604020202020204" pitchFamily="34" charset="0"/>
                <a:cs typeface="Arimo" panose="020B0604020202020204" pitchFamily="34" charset="0"/>
              </a:rPr>
              <a:t>of</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land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zoned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for</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2" dirty="0">
                <a:solidFill>
                  <a:srgbClr val="001B1B"/>
                </a:solidFill>
                <a:latin typeface="Arimo" panose="020B0604020202020204" pitchFamily="34" charset="0"/>
                <a:ea typeface="Arimo" panose="020B0604020202020204" pitchFamily="34" charset="0"/>
                <a:cs typeface="Arimo" panose="020B0604020202020204" pitchFamily="34" charset="0"/>
              </a:rPr>
              <a:t>Heavy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Industrial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District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use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into</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surrounding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rural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area</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without</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compromising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area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mobility.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These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5" dirty="0">
                <a:solidFill>
                  <a:srgbClr val="001B1B"/>
                </a:solidFill>
                <a:latin typeface="Arimo" panose="020B0604020202020204" pitchFamily="34" charset="0"/>
                <a:ea typeface="Arimo" panose="020B0604020202020204" pitchFamily="34" charset="0"/>
                <a:cs typeface="Arimo" panose="020B0604020202020204" pitchFamily="34" charset="0"/>
              </a:rPr>
              <a:t>be</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incrementally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implemented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to</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distribute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costs,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making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both</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fiscally</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responsible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scalable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to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grow</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the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expands.</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study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contained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public</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involvement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plan,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existing</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conditions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report,</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development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analysis,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a</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recommended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8"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recommended</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transportation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plan</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outlined</a:t>
            </a:r>
            <a:r>
              <a:rPr sz="1000" spc="-1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short-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range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adding</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left-</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turn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lanes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at</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downtown</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Glendale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intersections,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improving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bypasses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16" dirty="0">
                <a:solidFill>
                  <a:srgbClr val="001B1B"/>
                </a:solidFill>
                <a:latin typeface="Arimo" panose="020B0604020202020204" pitchFamily="34" charset="0"/>
                <a:ea typeface="Arimo" panose="020B0604020202020204" pitchFamily="34" charset="0"/>
                <a:cs typeface="Arimo" panose="020B0604020202020204" pitchFamily="34" charset="0"/>
              </a:rPr>
              <a:t>KY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222</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amending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bypasses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16" dirty="0">
                <a:solidFill>
                  <a:srgbClr val="001B1B"/>
                </a:solidFill>
                <a:latin typeface="Arimo" panose="020B0604020202020204" pitchFamily="34" charset="0"/>
                <a:ea typeface="Arimo" panose="020B0604020202020204" pitchFamily="34" charset="0"/>
                <a:cs typeface="Arimo" panose="020B0604020202020204" pitchFamily="34" charset="0"/>
              </a:rPr>
              <a:t>KY</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1136.</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Medium</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range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specified</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more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intensive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procedures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replacement,</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signal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revision.</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Long</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range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61" dirty="0">
                <a:solidFill>
                  <a:srgbClr val="001B1B"/>
                </a:solidFill>
                <a:latin typeface="Arimo" panose="020B0604020202020204" pitchFamily="34" charset="0"/>
                <a:ea typeface="Arimo" panose="020B0604020202020204" pitchFamily="34" charset="0"/>
                <a:cs typeface="Arimo" panose="020B0604020202020204" pitchFamily="34" charset="0"/>
              </a:rPr>
              <a:t>were</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most</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4" dirty="0">
                <a:solidFill>
                  <a:srgbClr val="001B1B"/>
                </a:solidFill>
                <a:latin typeface="Arimo" panose="020B0604020202020204" pitchFamily="34" charset="0"/>
                <a:ea typeface="Arimo" panose="020B0604020202020204" pitchFamily="34" charset="0"/>
                <a:cs typeface="Arimo" panose="020B0604020202020204" pitchFamily="34" charset="0"/>
              </a:rPr>
              <a:t>labor</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funding</a:t>
            </a:r>
            <a:r>
              <a:rPr sz="1000" spc="341"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intense</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complete</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bypass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revisions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high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traffic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roadways</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and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major</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widening</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on</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high-</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traffic</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31" dirty="0">
                <a:solidFill>
                  <a:srgbClr val="001B1B"/>
                </a:solidFill>
                <a:latin typeface="Arimo" panose="020B0604020202020204" pitchFamily="34" charset="0"/>
                <a:ea typeface="Arimo" panose="020B0604020202020204" pitchFamily="34" charset="0"/>
                <a:cs typeface="Arimo" panose="020B0604020202020204" pitchFamily="34" charset="0"/>
              </a:rPr>
              <a:t>corridors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4" dirty="0">
                <a:solidFill>
                  <a:srgbClr val="001B1B"/>
                </a:solidFill>
                <a:latin typeface="Arimo" panose="020B0604020202020204" pitchFamily="34" charset="0"/>
                <a:ea typeface="Arimo" panose="020B0604020202020204" pitchFamily="34" charset="0"/>
                <a:cs typeface="Arimo" panose="020B0604020202020204" pitchFamily="34" charset="0"/>
              </a:rPr>
              <a:t>such</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as</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1" dirty="0">
                <a:solidFill>
                  <a:srgbClr val="001B1B"/>
                </a:solidFill>
                <a:latin typeface="Arimo" panose="020B0604020202020204" pitchFamily="34" charset="0"/>
                <a:ea typeface="Arimo" panose="020B0604020202020204" pitchFamily="34" charset="0"/>
                <a:cs typeface="Arimo" panose="020B0604020202020204" pitchFamily="34" charset="0"/>
              </a:rPr>
              <a:t>I-</a:t>
            </a:r>
            <a:r>
              <a:rPr sz="1000" spc="-37" dirty="0">
                <a:solidFill>
                  <a:srgbClr val="001B1B"/>
                </a:solidFill>
                <a:latin typeface="Arimo" panose="020B0604020202020204" pitchFamily="34" charset="0"/>
                <a:ea typeface="Arimo" panose="020B0604020202020204" pitchFamily="34" charset="0"/>
                <a:cs typeface="Arimo" panose="020B0604020202020204" pitchFamily="34" charset="0"/>
              </a:rPr>
              <a:t>65.</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Overall,</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7" dirty="0">
                <a:solidFill>
                  <a:srgbClr val="001B1B"/>
                </a:solidFill>
                <a:latin typeface="Arimo" panose="020B0604020202020204" pitchFamily="34" charset="0"/>
                <a:ea typeface="Arimo" panose="020B0604020202020204" pitchFamily="34" charset="0"/>
                <a:cs typeface="Arimo" panose="020B0604020202020204" pitchFamily="34" charset="0"/>
              </a:rPr>
              <a:t>these </a:t>
            </a:r>
            <a:r>
              <a:rPr sz="1000" spc="-55" dirty="0">
                <a:solidFill>
                  <a:srgbClr val="001B1B"/>
                </a:solidFill>
                <a:latin typeface="Arimo" panose="020B0604020202020204" pitchFamily="34" charset="0"/>
                <a:ea typeface="Arimo" panose="020B0604020202020204" pitchFamily="34" charset="0"/>
                <a:cs typeface="Arimo" panose="020B0604020202020204" pitchFamily="34" charset="0"/>
              </a:rPr>
              <a:t>highway</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and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24" dirty="0">
                <a:solidFill>
                  <a:srgbClr val="001B1B"/>
                </a:solidFill>
                <a:latin typeface="Arimo" panose="020B0604020202020204" pitchFamily="34" charset="0"/>
                <a:ea typeface="Arimo" panose="020B0604020202020204" pitchFamily="34" charset="0"/>
                <a:cs typeface="Arimo" panose="020B0604020202020204" pitchFamily="34" charset="0"/>
              </a:rPr>
              <a:t>local</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58" dirty="0">
                <a:solidFill>
                  <a:srgbClr val="001B1B"/>
                </a:solidFill>
                <a:latin typeface="Arimo" panose="020B0604020202020204" pitchFamily="34" charset="0"/>
                <a:ea typeface="Arimo" panose="020B0604020202020204" pitchFamily="34" charset="0"/>
                <a:cs typeface="Arimo" panose="020B0604020202020204" pitchFamily="34" charset="0"/>
              </a:rPr>
              <a:t>roadway</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8" dirty="0">
                <a:solidFill>
                  <a:srgbClr val="001B1B"/>
                </a:solidFill>
                <a:latin typeface="Arimo" panose="020B0604020202020204" pitchFamily="34" charset="0"/>
                <a:ea typeface="Arimo" panose="020B0604020202020204" pitchFamily="34" charset="0"/>
                <a:cs typeface="Arimo" panose="020B0604020202020204" pitchFamily="34" charset="0"/>
              </a:rPr>
              <a:t>improvements</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streamlined</a:t>
            </a:r>
            <a:r>
              <a:rPr sz="1000" spc="-17"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41" dirty="0">
                <a:solidFill>
                  <a:srgbClr val="001B1B"/>
                </a:solidFill>
                <a:latin typeface="Arimo" panose="020B0604020202020204" pitchFamily="34" charset="0"/>
                <a:ea typeface="Arimo" panose="020B0604020202020204" pitchFamily="34" charset="0"/>
                <a:cs typeface="Arimo" panose="020B0604020202020204" pitchFamily="34" charset="0"/>
              </a:rPr>
              <a:t>the</a:t>
            </a:r>
            <a:r>
              <a:rPr sz="1000" spc="-20" dirty="0">
                <a:solidFill>
                  <a:srgbClr val="001B1B"/>
                </a:solidFill>
                <a:latin typeface="Arimo" panose="020B0604020202020204" pitchFamily="34" charset="0"/>
                <a:ea typeface="Arimo" panose="020B0604020202020204" pitchFamily="34" charset="0"/>
                <a:cs typeface="Arimo" panose="020B0604020202020204" pitchFamily="34" charset="0"/>
              </a:rPr>
              <a:t> </a:t>
            </a:r>
            <a:r>
              <a:rPr sz="1000" spc="-7" dirty="0">
                <a:solidFill>
                  <a:srgbClr val="001B1B"/>
                </a:solidFill>
                <a:latin typeface="Arimo" panose="020B0604020202020204" pitchFamily="34" charset="0"/>
                <a:ea typeface="Arimo" panose="020B0604020202020204" pitchFamily="34" charset="0"/>
                <a:cs typeface="Arimo" panose="020B0604020202020204" pitchFamily="34" charset="0"/>
              </a:rPr>
              <a:t>accommodation</a:t>
            </a:r>
            <a:endParaRPr sz="1000" dirty="0">
              <a:latin typeface="Arimo" panose="020B0604020202020204" pitchFamily="34" charset="0"/>
              <a:ea typeface="Arimo" panose="020B0604020202020204" pitchFamily="34" charset="0"/>
              <a:cs typeface="Arimo" panose="020B0604020202020204" pitchFamily="34" charset="0"/>
            </a:endParaRPr>
          </a:p>
        </p:txBody>
      </p:sp>
      <p:sp>
        <p:nvSpPr>
          <p:cNvPr id="17" name="TextBox 16">
            <a:extLst>
              <a:ext uri="{FF2B5EF4-FFF2-40B4-BE49-F238E27FC236}">
                <a16:creationId xmlns:a16="http://schemas.microsoft.com/office/drawing/2014/main" id="{6573188A-713A-911C-6234-5F7CA836C081}"/>
              </a:ext>
            </a:extLst>
          </p:cNvPr>
          <p:cNvSpPr txBox="1"/>
          <p:nvPr/>
        </p:nvSpPr>
        <p:spPr>
          <a:xfrm>
            <a:off x="1447800" y="1295400"/>
            <a:ext cx="7162800" cy="369332"/>
          </a:xfrm>
          <a:prstGeom prst="rect">
            <a:avLst/>
          </a:prstGeom>
          <a:noFill/>
        </p:spPr>
        <p:txBody>
          <a:bodyPr wrap="square" rtlCol="0">
            <a:spAutoFit/>
          </a:bodyPr>
          <a:lstStyle/>
          <a:p>
            <a:pPr algn="l" defTabSz="908050"/>
            <a:r>
              <a:rPr lang="en-US" b="1" dirty="0">
                <a:solidFill>
                  <a:srgbClr val="FB6C00"/>
                </a:solidFill>
                <a:latin typeface="Arimo" panose="020B0604020202020204" pitchFamily="34" charset="0"/>
                <a:ea typeface="Arimo" panose="020B0604020202020204" pitchFamily="34" charset="0"/>
                <a:cs typeface="Arimo" panose="020B0604020202020204" pitchFamily="34" charset="0"/>
              </a:rPr>
              <a:t>Related Studies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E41171-D6BD-4C3A-9D47-4C13FF57392E}"/>
</file>

<file path=customXml/itemProps2.xml><?xml version="1.0" encoding="utf-8"?>
<ds:datastoreItem xmlns:ds="http://schemas.openxmlformats.org/officeDocument/2006/customXml" ds:itemID="{F4C9ECC7-C6CA-40FB-9F6D-B3D324967FD9}"/>
</file>

<file path=customXml/itemProps3.xml><?xml version="1.0" encoding="utf-8"?>
<ds:datastoreItem xmlns:ds="http://schemas.openxmlformats.org/officeDocument/2006/customXml" ds:itemID="{6BC56827-8FF0-465E-AB33-7F09E410C580}"/>
</file>

<file path=docProps/app.xml><?xml version="1.0" encoding="utf-8"?>
<Properties xmlns="http://schemas.openxmlformats.org/officeDocument/2006/extended-properties" xmlns:vt="http://schemas.openxmlformats.org/officeDocument/2006/docPropsVTypes">
  <Template/>
  <TotalTime>362</TotalTime>
  <Words>4906</Words>
  <Application>Microsoft Office PowerPoint</Application>
  <PresentationFormat>On-screen Show (4:3)</PresentationFormat>
  <Paragraphs>346</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Gill Sans MT</vt:lpstr>
      <vt:lpstr>Arial Narrow</vt:lpstr>
      <vt:lpstr>Arial</vt:lpstr>
      <vt:lpstr>Arimo Bold</vt:lpstr>
      <vt:lpstr>ESRI North</vt:lpstr>
      <vt:lpstr>Calibri</vt:lpstr>
      <vt:lpstr>Arimo</vt:lpstr>
      <vt:lpstr>Aptos</vt:lpstr>
      <vt:lpstr>ESRI Default Marker</vt:lpstr>
      <vt:lpstr>Courier New</vt:lpstr>
      <vt:lpstr>Office Theme</vt:lpstr>
      <vt:lpstr>Meeting the  Public Transportation Needs in the REMPO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Public Transportation Needs in the REMPO Area</dc:title>
  <dc:creator>Dunaway, Patty</dc:creator>
  <cp:lastModifiedBy>Burgess, Aiden</cp:lastModifiedBy>
  <cp:revision>4</cp:revision>
  <cp:lastPrinted>2025-03-24T15:36:51Z</cp:lastPrinted>
  <dcterms:created xsi:type="dcterms:W3CDTF">2024-10-23T17:42:09Z</dcterms:created>
  <dcterms:modified xsi:type="dcterms:W3CDTF">2025-03-24T15:38:08Z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2024-10-23T00:00:00Z</vt:filetime>
  </property>
  <property fmtid="{D5CDD505-2E9C-101B-9397-08002B2CF9AE}" pid="3" name="Creator">
    <vt:lpwstr>Mozilla/5.0 (Windows NT 10.0; Win64; x64) AppleWebKit/537.36 (KHTML, like Gecko) Chrome/129.0.0.0 Safari/537.36 Edg/129.0.0.0</vt:lpwstr>
  </property>
  <property fmtid="{D5CDD505-2E9C-101B-9397-08002B2CF9AE}" pid="4" name="LastSaved">
    <vt:filetime>2024-10-23T00:00:00Z</vt:filetime>
  </property>
  <property fmtid="{D5CDD505-2E9C-101B-9397-08002B2CF9AE}" pid="5" name="Producer">
    <vt:lpwstr>Skia/PDF m129</vt:lpwstr>
  </property>
  <property fmtid="{D5CDD505-2E9C-101B-9397-08002B2CF9AE}" pid="6" name="ContentTypeId">
    <vt:lpwstr>0x010100B4AE620AAE2AEB4487F1A743D73B8D7F</vt:lpwstr>
  </property>
</Properties>
</file>